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nva Sans Bold" panose="020B0604020202020204" charset="0"/>
      <p:regular r:id="rId22"/>
    </p:embeddedFont>
    <p:embeddedFont>
      <p:font typeface="Canva Sans" panose="020B0604020202020204" charset="0"/>
      <p:regular r:id="rId23"/>
    </p:embeddedFont>
    <p:embeddedFont>
      <p:font typeface="Arial MT Pro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Arial MT Pro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20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4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8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57243" y="-1200660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4" y="0"/>
                </a:lnTo>
                <a:lnTo>
                  <a:pt x="11404114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6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304451" y="5617462"/>
            <a:ext cx="8468202" cy="1678270"/>
            <a:chOff x="0" y="0"/>
            <a:chExt cx="1899754" cy="3765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99754" cy="376502"/>
            </a:xfrm>
            <a:custGeom>
              <a:avLst/>
              <a:gdLst/>
              <a:ahLst/>
              <a:cxnLst/>
              <a:rect l="l" t="t" r="r" b="b"/>
              <a:pathLst>
                <a:path w="1899754" h="376502">
                  <a:moveTo>
                    <a:pt x="1696554" y="0"/>
                  </a:moveTo>
                  <a:cubicBezTo>
                    <a:pt x="1808778" y="0"/>
                    <a:pt x="1899754" y="84283"/>
                    <a:pt x="1899754" y="188251"/>
                  </a:cubicBezTo>
                  <a:cubicBezTo>
                    <a:pt x="1899754" y="292220"/>
                    <a:pt x="1808778" y="376502"/>
                    <a:pt x="1696554" y="376502"/>
                  </a:cubicBezTo>
                  <a:lnTo>
                    <a:pt x="203200" y="376502"/>
                  </a:lnTo>
                  <a:cubicBezTo>
                    <a:pt x="90976" y="376502"/>
                    <a:pt x="0" y="292220"/>
                    <a:pt x="0" y="188251"/>
                  </a:cubicBezTo>
                  <a:cubicBezTo>
                    <a:pt x="0" y="8428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99754" cy="433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27DDD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Financial Snapshot &amp; Strategic Insights (Web-scraped dataset)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799585"/>
            <a:ext cx="639686" cy="644373"/>
          </a:xfrm>
          <a:custGeom>
            <a:avLst/>
            <a:gdLst/>
            <a:ahLst/>
            <a:cxnLst/>
            <a:rect l="l" t="t" r="r" b="b"/>
            <a:pathLst>
              <a:path w="639686" h="644373">
                <a:moveTo>
                  <a:pt x="0" y="0"/>
                </a:moveTo>
                <a:lnTo>
                  <a:pt x="639686" y="0"/>
                </a:lnTo>
                <a:lnTo>
                  <a:pt x="639686" y="644373"/>
                </a:lnTo>
                <a:lnTo>
                  <a:pt x="0" y="6443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1383774">
            <a:off x="1913131" y="-3504717"/>
            <a:ext cx="11226909" cy="14341591"/>
            <a:chOff x="0" y="0"/>
            <a:chExt cx="2956881" cy="37772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0" y="3466054"/>
            <a:ext cx="17928760" cy="18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63"/>
              </a:lnSpc>
              <a:spcBef>
                <a:spcPct val="0"/>
              </a:spcBef>
            </a:pPr>
            <a:r>
              <a:rPr lang="en-US" sz="5188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Financial Benchmarking and Performance Analysis of Fortune 500 Companies in India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054482" y="812800"/>
            <a:ext cx="2855416" cy="631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86"/>
              </a:lnSpc>
              <a:spcBef>
                <a:spcPct val="0"/>
              </a:spcBef>
            </a:pPr>
            <a:r>
              <a:rPr lang="en-US" sz="32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Data Analysis </a:t>
            </a:r>
          </a:p>
        </p:txBody>
      </p:sp>
      <p:grpSp>
        <p:nvGrpSpPr>
          <p:cNvPr id="12" name="Group 12"/>
          <p:cNvGrpSpPr/>
          <p:nvPr/>
        </p:nvGrpSpPr>
        <p:grpSpPr>
          <a:xfrm rot="-9172143">
            <a:off x="-18816827" y="1019301"/>
            <a:ext cx="20251759" cy="18180272"/>
            <a:chOff x="0" y="0"/>
            <a:chExt cx="5333797" cy="47882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3493371" y="1930046"/>
            <a:ext cx="11301259" cy="4916048"/>
          </a:xfrm>
          <a:custGeom>
            <a:avLst/>
            <a:gdLst/>
            <a:ahLst/>
            <a:cxnLst/>
            <a:rect l="l" t="t" r="r" b="b"/>
            <a:pathLst>
              <a:path w="11301259" h="4916048">
                <a:moveTo>
                  <a:pt x="0" y="0"/>
                </a:moveTo>
                <a:lnTo>
                  <a:pt x="11301258" y="0"/>
                </a:lnTo>
                <a:lnTo>
                  <a:pt x="11301258" y="4916048"/>
                </a:lnTo>
                <a:lnTo>
                  <a:pt x="0" y="49160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4918767" y="534593"/>
            <a:ext cx="6771084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Debt-to-Assets Ratio by Ownership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3316721" y="1829612"/>
            <a:ext cx="11654558" cy="5116915"/>
            <a:chOff x="0" y="0"/>
            <a:chExt cx="3040257" cy="133482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040257" cy="1334820"/>
            </a:xfrm>
            <a:custGeom>
              <a:avLst/>
              <a:gdLst/>
              <a:ahLst/>
              <a:cxnLst/>
              <a:rect l="l" t="t" r="r" b="b"/>
              <a:pathLst>
                <a:path w="3040257" h="1334820">
                  <a:moveTo>
                    <a:pt x="13950" y="0"/>
                  </a:moveTo>
                  <a:lnTo>
                    <a:pt x="3026307" y="0"/>
                  </a:lnTo>
                  <a:cubicBezTo>
                    <a:pt x="3030007" y="0"/>
                    <a:pt x="3033555" y="1470"/>
                    <a:pt x="3036171" y="4086"/>
                  </a:cubicBezTo>
                  <a:cubicBezTo>
                    <a:pt x="3038787" y="6702"/>
                    <a:pt x="3040257" y="10250"/>
                    <a:pt x="3040257" y="13950"/>
                  </a:cubicBezTo>
                  <a:lnTo>
                    <a:pt x="3040257" y="1320870"/>
                  </a:lnTo>
                  <a:cubicBezTo>
                    <a:pt x="3040257" y="1328574"/>
                    <a:pt x="3034011" y="1334820"/>
                    <a:pt x="3026307" y="1334820"/>
                  </a:cubicBezTo>
                  <a:lnTo>
                    <a:pt x="13950" y="1334820"/>
                  </a:lnTo>
                  <a:cubicBezTo>
                    <a:pt x="6246" y="1334820"/>
                    <a:pt x="0" y="1328574"/>
                    <a:pt x="0" y="1320870"/>
                  </a:cubicBezTo>
                  <a:lnTo>
                    <a:pt x="0" y="13950"/>
                  </a:lnTo>
                  <a:cubicBezTo>
                    <a:pt x="0" y="6246"/>
                    <a:pt x="6246" y="0"/>
                    <a:pt x="139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19050"/>
              <a:ext cx="3040257" cy="13157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722739" y="7356102"/>
            <a:ext cx="7989391" cy="9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⚠️ High Risk: Ajay Singh Family — 1409.33 (very high leverage)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✅ Low Risk: Rashesh Shah &amp; Associates — 77.09 (conservative structure)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📊 Average: 204.43 across top 15 owners → overall high borrowing trend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88742" y="1784638"/>
            <a:ext cx="11682537" cy="4809147"/>
            <a:chOff x="0" y="0"/>
            <a:chExt cx="3047556" cy="12545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47556" cy="1254534"/>
            </a:xfrm>
            <a:custGeom>
              <a:avLst/>
              <a:gdLst/>
              <a:ahLst/>
              <a:cxnLst/>
              <a:rect l="l" t="t" r="r" b="b"/>
              <a:pathLst>
                <a:path w="3047556" h="1254534">
                  <a:moveTo>
                    <a:pt x="13917" y="0"/>
                  </a:moveTo>
                  <a:lnTo>
                    <a:pt x="3033639" y="0"/>
                  </a:lnTo>
                  <a:cubicBezTo>
                    <a:pt x="3041325" y="0"/>
                    <a:pt x="3047556" y="6231"/>
                    <a:pt x="3047556" y="13917"/>
                  </a:cubicBezTo>
                  <a:lnTo>
                    <a:pt x="3047556" y="1240618"/>
                  </a:lnTo>
                  <a:cubicBezTo>
                    <a:pt x="3047556" y="1248304"/>
                    <a:pt x="3041325" y="1254534"/>
                    <a:pt x="3033639" y="1254534"/>
                  </a:cubicBezTo>
                  <a:lnTo>
                    <a:pt x="13917" y="1254534"/>
                  </a:lnTo>
                  <a:cubicBezTo>
                    <a:pt x="6231" y="1254534"/>
                    <a:pt x="0" y="1248304"/>
                    <a:pt x="0" y="1240618"/>
                  </a:cubicBezTo>
                  <a:lnTo>
                    <a:pt x="0" y="13917"/>
                  </a:lnTo>
                  <a:cubicBezTo>
                    <a:pt x="0" y="6231"/>
                    <a:pt x="6231" y="0"/>
                    <a:pt x="139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47556" cy="1235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1988746"/>
            <a:ext cx="11301259" cy="4350985"/>
          </a:xfrm>
          <a:custGeom>
            <a:avLst/>
            <a:gdLst/>
            <a:ahLst/>
            <a:cxnLst/>
            <a:rect l="l" t="t" r="r" b="b"/>
            <a:pathLst>
              <a:path w="11301259" h="4350985">
                <a:moveTo>
                  <a:pt x="0" y="0"/>
                </a:moveTo>
                <a:lnTo>
                  <a:pt x="11301258" y="0"/>
                </a:lnTo>
                <a:lnTo>
                  <a:pt x="11301258" y="4350985"/>
                </a:lnTo>
                <a:lnTo>
                  <a:pt x="0" y="4350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742183" y="534593"/>
            <a:ext cx="5124252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Company Size Distribution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57635" y="6965260"/>
            <a:ext cx="6854825" cy="9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🏢 Small Companies: Dominate the dataset — 50.8% (254 firms)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🏬 Medium Firms: Strong mid-tier segment — 38.8% (194 firms)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🏢🏢 Large &amp; Very Large: Only 10.4% (52 firms)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74753" y="1800231"/>
            <a:ext cx="11794452" cy="4697232"/>
            <a:chOff x="0" y="0"/>
            <a:chExt cx="3076750" cy="122534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76750" cy="1225340"/>
            </a:xfrm>
            <a:custGeom>
              <a:avLst/>
              <a:gdLst/>
              <a:ahLst/>
              <a:cxnLst/>
              <a:rect l="l" t="t" r="r" b="b"/>
              <a:pathLst>
                <a:path w="3076750" h="1225340">
                  <a:moveTo>
                    <a:pt x="13784" y="0"/>
                  </a:moveTo>
                  <a:lnTo>
                    <a:pt x="3062966" y="0"/>
                  </a:lnTo>
                  <a:cubicBezTo>
                    <a:pt x="3070579" y="0"/>
                    <a:pt x="3076750" y="6172"/>
                    <a:pt x="3076750" y="13784"/>
                  </a:cubicBezTo>
                  <a:lnTo>
                    <a:pt x="3076750" y="1211555"/>
                  </a:lnTo>
                  <a:cubicBezTo>
                    <a:pt x="3076750" y="1215211"/>
                    <a:pt x="3075298" y="1218717"/>
                    <a:pt x="3072713" y="1221302"/>
                  </a:cubicBezTo>
                  <a:cubicBezTo>
                    <a:pt x="3070128" y="1223887"/>
                    <a:pt x="3066622" y="1225340"/>
                    <a:pt x="3062966" y="1225340"/>
                  </a:cubicBezTo>
                  <a:lnTo>
                    <a:pt x="13784" y="1225340"/>
                  </a:lnTo>
                  <a:cubicBezTo>
                    <a:pt x="10129" y="1225340"/>
                    <a:pt x="6622" y="1223887"/>
                    <a:pt x="4037" y="1221302"/>
                  </a:cubicBezTo>
                  <a:cubicBezTo>
                    <a:pt x="1452" y="1218717"/>
                    <a:pt x="0" y="1215211"/>
                    <a:pt x="0" y="1211555"/>
                  </a:cubicBezTo>
                  <a:lnTo>
                    <a:pt x="0" y="13784"/>
                  </a:lnTo>
                  <a:cubicBezTo>
                    <a:pt x="0" y="10129"/>
                    <a:pt x="1452" y="6622"/>
                    <a:pt x="4037" y="4037"/>
                  </a:cubicBezTo>
                  <a:cubicBezTo>
                    <a:pt x="6622" y="1452"/>
                    <a:pt x="10129" y="0"/>
                    <a:pt x="137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76750" cy="12062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1968105"/>
            <a:ext cx="11301259" cy="4280352"/>
          </a:xfrm>
          <a:custGeom>
            <a:avLst/>
            <a:gdLst/>
            <a:ahLst/>
            <a:cxnLst/>
            <a:rect l="l" t="t" r="r" b="b"/>
            <a:pathLst>
              <a:path w="11301259" h="4280352">
                <a:moveTo>
                  <a:pt x="0" y="0"/>
                </a:moveTo>
                <a:lnTo>
                  <a:pt x="11301258" y="0"/>
                </a:lnTo>
                <a:lnTo>
                  <a:pt x="11301258" y="4280352"/>
                </a:lnTo>
                <a:lnTo>
                  <a:pt x="0" y="42803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071018" y="534593"/>
            <a:ext cx="6466582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Profitability Category Distribution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69572" y="7049913"/>
            <a:ext cx="7669473" cy="1205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Here’s your text with emojis added for a PPT-friendly look: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📉 64% Low Performers: Most companies show weak profitability.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🌟 Only 9.4% High Performers: Very few industry leaders.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🏭 Overall Health: Industry performance needs improvement.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110964" y="1786032"/>
            <a:ext cx="11878389" cy="5144894"/>
            <a:chOff x="0" y="0"/>
            <a:chExt cx="3098646" cy="134211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98647" cy="1342119"/>
            </a:xfrm>
            <a:custGeom>
              <a:avLst/>
              <a:gdLst/>
              <a:ahLst/>
              <a:cxnLst/>
              <a:rect l="l" t="t" r="r" b="b"/>
              <a:pathLst>
                <a:path w="3098647" h="1342119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328432"/>
                  </a:lnTo>
                  <a:cubicBezTo>
                    <a:pt x="3098647" y="1335991"/>
                    <a:pt x="3092519" y="1342119"/>
                    <a:pt x="3084959" y="1342119"/>
                  </a:cubicBezTo>
                  <a:lnTo>
                    <a:pt x="13687" y="1342119"/>
                  </a:lnTo>
                  <a:cubicBezTo>
                    <a:pt x="6128" y="1342119"/>
                    <a:pt x="0" y="1335991"/>
                    <a:pt x="0" y="1328432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98646" cy="13230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399529" y="2043333"/>
            <a:ext cx="11301259" cy="4633516"/>
          </a:xfrm>
          <a:custGeom>
            <a:avLst/>
            <a:gdLst/>
            <a:ahLst/>
            <a:cxnLst/>
            <a:rect l="l" t="t" r="r" b="b"/>
            <a:pathLst>
              <a:path w="11301259" h="4633516">
                <a:moveTo>
                  <a:pt x="0" y="0"/>
                </a:moveTo>
                <a:lnTo>
                  <a:pt x="11301259" y="0"/>
                </a:lnTo>
                <a:lnTo>
                  <a:pt x="11301259" y="4633516"/>
                </a:lnTo>
                <a:lnTo>
                  <a:pt x="0" y="4633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399529" y="534593"/>
            <a:ext cx="9809559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Revenue vs Profit by Profit Margin &amp; Company Size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42318" y="7302401"/>
            <a:ext cx="11987411" cy="9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🏆 Top Performer: Reliance Industries leads in Revenue ₹922,391 Cr &amp; Profit ₹69,621 Cr.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📉 Lowest Performers: Jubilant Ingrevia has lowest revenue ₹4,118 Cr; Vodafone Idea reports largest loss ₹–31,238 Cr.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💰 Profitability: Average profit margin = 10.32%, indicating moderate profitability.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04806" y="1774970"/>
            <a:ext cx="11878389" cy="4669253"/>
            <a:chOff x="0" y="0"/>
            <a:chExt cx="3098646" cy="121804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98647" cy="1218041"/>
            </a:xfrm>
            <a:custGeom>
              <a:avLst/>
              <a:gdLst/>
              <a:ahLst/>
              <a:cxnLst/>
              <a:rect l="l" t="t" r="r" b="b"/>
              <a:pathLst>
                <a:path w="3098647" h="1218041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204354"/>
                  </a:lnTo>
                  <a:cubicBezTo>
                    <a:pt x="3098647" y="1211913"/>
                    <a:pt x="3092519" y="1218041"/>
                    <a:pt x="3084959" y="1218041"/>
                  </a:cubicBezTo>
                  <a:lnTo>
                    <a:pt x="13687" y="1218041"/>
                  </a:lnTo>
                  <a:cubicBezTo>
                    <a:pt x="10057" y="1218041"/>
                    <a:pt x="6576" y="1216599"/>
                    <a:pt x="4009" y="1214032"/>
                  </a:cubicBezTo>
                  <a:cubicBezTo>
                    <a:pt x="1442" y="1211465"/>
                    <a:pt x="0" y="1207984"/>
                    <a:pt x="0" y="1204354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98646" cy="11989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2010759"/>
            <a:ext cx="11301259" cy="4139086"/>
          </a:xfrm>
          <a:custGeom>
            <a:avLst/>
            <a:gdLst/>
            <a:ahLst/>
            <a:cxnLst/>
            <a:rect l="l" t="t" r="r" b="b"/>
            <a:pathLst>
              <a:path w="11301259" h="4139086">
                <a:moveTo>
                  <a:pt x="0" y="0"/>
                </a:moveTo>
                <a:lnTo>
                  <a:pt x="11301258" y="0"/>
                </a:lnTo>
                <a:lnTo>
                  <a:pt x="11301258" y="4139086"/>
                </a:lnTo>
                <a:lnTo>
                  <a:pt x="0" y="4139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558354" y="534593"/>
            <a:ext cx="7491909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Employees vs Revenue with Trend Line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03788" y="6806173"/>
            <a:ext cx="8483203" cy="1500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📈 Positive Correlation (0.51) – Larger firms tend to earn higher revenues.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🏆 Top Performer: Reliance Industries — ₹922,391 Cr revenue, 3.47L employees.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⚡ Most Efficient: Petronet LNG — ₹196.82 Cr per employee.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🐢 Least Efficient: SIS — ₹0.08 Cr per employee.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endParaRPr lang="en-US" sz="1676" b="1">
              <a:solidFill>
                <a:srgbClr val="27DDD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04806" y="1747164"/>
            <a:ext cx="11878389" cy="5844421"/>
            <a:chOff x="0" y="0"/>
            <a:chExt cx="3098646" cy="1524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98647" cy="1524600"/>
            </a:xfrm>
            <a:custGeom>
              <a:avLst/>
              <a:gdLst/>
              <a:ahLst/>
              <a:cxnLst/>
              <a:rect l="l" t="t" r="r" b="b"/>
              <a:pathLst>
                <a:path w="3098647" h="1524600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510913"/>
                  </a:lnTo>
                  <a:cubicBezTo>
                    <a:pt x="3098647" y="1518472"/>
                    <a:pt x="3092519" y="1524600"/>
                    <a:pt x="3084959" y="1524600"/>
                  </a:cubicBezTo>
                  <a:lnTo>
                    <a:pt x="13687" y="1524600"/>
                  </a:lnTo>
                  <a:cubicBezTo>
                    <a:pt x="6128" y="1524600"/>
                    <a:pt x="0" y="1518472"/>
                    <a:pt x="0" y="1510913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98646" cy="1505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1955082"/>
            <a:ext cx="11301259" cy="5636503"/>
          </a:xfrm>
          <a:custGeom>
            <a:avLst/>
            <a:gdLst/>
            <a:ahLst/>
            <a:cxnLst/>
            <a:rect l="l" t="t" r="r" b="b"/>
            <a:pathLst>
              <a:path w="11301259" h="5636503">
                <a:moveTo>
                  <a:pt x="0" y="0"/>
                </a:moveTo>
                <a:lnTo>
                  <a:pt x="11301258" y="0"/>
                </a:lnTo>
                <a:lnTo>
                  <a:pt x="11301258" y="5636503"/>
                </a:lnTo>
                <a:lnTo>
                  <a:pt x="0" y="56365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292845" y="534593"/>
            <a:ext cx="8022928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Profit Margin Distribution for  Ownerships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12801" y="7924960"/>
            <a:ext cx="7902972" cy="1205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Leaders: Bajaj Group – 🏆 highest median profit margins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Stable: Govt of India, Tata, Aditya Birla – ⚖️ consistent, moderate margins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Variable: MNCs &amp; diversified groups – 🎢 some outliers, most lower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endParaRPr lang="en-US" sz="1676" b="1">
              <a:solidFill>
                <a:srgbClr val="27DDD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23069" y="1856197"/>
            <a:ext cx="11878389" cy="5620535"/>
            <a:chOff x="0" y="0"/>
            <a:chExt cx="3098646" cy="146619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98647" cy="1466196"/>
            </a:xfrm>
            <a:custGeom>
              <a:avLst/>
              <a:gdLst/>
              <a:ahLst/>
              <a:cxnLst/>
              <a:rect l="l" t="t" r="r" b="b"/>
              <a:pathLst>
                <a:path w="3098647" h="1466196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452509"/>
                  </a:lnTo>
                  <a:cubicBezTo>
                    <a:pt x="3098647" y="1460069"/>
                    <a:pt x="3092519" y="1466196"/>
                    <a:pt x="3084959" y="1466196"/>
                  </a:cubicBezTo>
                  <a:lnTo>
                    <a:pt x="13687" y="1466196"/>
                  </a:lnTo>
                  <a:cubicBezTo>
                    <a:pt x="6128" y="1466196"/>
                    <a:pt x="0" y="1460069"/>
                    <a:pt x="0" y="1452509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98646" cy="1447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2045985"/>
            <a:ext cx="11301259" cy="5240959"/>
          </a:xfrm>
          <a:custGeom>
            <a:avLst/>
            <a:gdLst/>
            <a:ahLst/>
            <a:cxnLst/>
            <a:rect l="l" t="t" r="r" b="b"/>
            <a:pathLst>
              <a:path w="11301259" h="5240959">
                <a:moveTo>
                  <a:pt x="0" y="0"/>
                </a:moveTo>
                <a:lnTo>
                  <a:pt x="11301258" y="0"/>
                </a:lnTo>
                <a:lnTo>
                  <a:pt x="11301258" y="5240959"/>
                </a:lnTo>
                <a:lnTo>
                  <a:pt x="0" y="52409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223069" y="534593"/>
            <a:ext cx="10162481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Top 10 Companies with Highest Debt-to-Assets Ratio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52229" y="7703232"/>
            <a:ext cx="9317335" cy="1205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SpiceJet: Outlier with very high debt → heavy reliance on debt 💸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Alok Industries: High leverage, 2nd only to SpiceJet ⚡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Sectors Affected: Manufacturing, Telecom, Infrastructure, Financial Services 🏭📡🏗️💰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endParaRPr lang="en-US" sz="1676" b="1">
              <a:solidFill>
                <a:srgbClr val="27DDD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318233" y="1824850"/>
            <a:ext cx="11654558" cy="5704472"/>
            <a:chOff x="0" y="0"/>
            <a:chExt cx="3040257" cy="14880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40257" cy="1488093"/>
            </a:xfrm>
            <a:custGeom>
              <a:avLst/>
              <a:gdLst/>
              <a:ahLst/>
              <a:cxnLst/>
              <a:rect l="l" t="t" r="r" b="b"/>
              <a:pathLst>
                <a:path w="3040257" h="1488093">
                  <a:moveTo>
                    <a:pt x="13950" y="0"/>
                  </a:moveTo>
                  <a:lnTo>
                    <a:pt x="3026307" y="0"/>
                  </a:lnTo>
                  <a:cubicBezTo>
                    <a:pt x="3030007" y="0"/>
                    <a:pt x="3033555" y="1470"/>
                    <a:pt x="3036171" y="4086"/>
                  </a:cubicBezTo>
                  <a:cubicBezTo>
                    <a:pt x="3038787" y="6702"/>
                    <a:pt x="3040257" y="10250"/>
                    <a:pt x="3040257" y="13950"/>
                  </a:cubicBezTo>
                  <a:lnTo>
                    <a:pt x="3040257" y="1474143"/>
                  </a:lnTo>
                  <a:cubicBezTo>
                    <a:pt x="3040257" y="1481847"/>
                    <a:pt x="3034011" y="1488093"/>
                    <a:pt x="3026307" y="1488093"/>
                  </a:cubicBezTo>
                  <a:lnTo>
                    <a:pt x="13950" y="1488093"/>
                  </a:lnTo>
                  <a:cubicBezTo>
                    <a:pt x="6246" y="1488093"/>
                    <a:pt x="0" y="1481847"/>
                    <a:pt x="0" y="1474143"/>
                  </a:cubicBezTo>
                  <a:lnTo>
                    <a:pt x="0" y="13950"/>
                  </a:lnTo>
                  <a:cubicBezTo>
                    <a:pt x="0" y="6246"/>
                    <a:pt x="6246" y="0"/>
                    <a:pt x="139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40257" cy="14690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2061506"/>
            <a:ext cx="11301259" cy="5212706"/>
          </a:xfrm>
          <a:custGeom>
            <a:avLst/>
            <a:gdLst/>
            <a:ahLst/>
            <a:cxnLst/>
            <a:rect l="l" t="t" r="r" b="b"/>
            <a:pathLst>
              <a:path w="11301259" h="5212706">
                <a:moveTo>
                  <a:pt x="0" y="0"/>
                </a:moveTo>
                <a:lnTo>
                  <a:pt x="11301258" y="0"/>
                </a:lnTo>
                <a:lnTo>
                  <a:pt x="11301258" y="5212706"/>
                </a:lnTo>
                <a:lnTo>
                  <a:pt x="0" y="5212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241228" y="534593"/>
            <a:ext cx="6126163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Top 10 Loss-Making Companies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936778" y="7703232"/>
            <a:ext cx="7493993" cy="1205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📉 Major Outlier: Vodafone Idea suffers extreme losses.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🏛️ Public Sector Woes: BSNL faces heavy financial strain.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🌐 Across Industries: Losses seen in legacy, infra &amp; new-age sectors.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⚠️ Persistent Risk: Structural &amp; market challenges threaten sustainability.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728254" y="2480604"/>
            <a:ext cx="11767814" cy="6427826"/>
            <a:chOff x="0" y="0"/>
            <a:chExt cx="3069801" cy="16767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69801" cy="1676790"/>
            </a:xfrm>
            <a:custGeom>
              <a:avLst/>
              <a:gdLst/>
              <a:ahLst/>
              <a:cxnLst/>
              <a:rect l="l" t="t" r="r" b="b"/>
              <a:pathLst>
                <a:path w="3069801" h="1676790">
                  <a:moveTo>
                    <a:pt x="13816" y="0"/>
                  </a:moveTo>
                  <a:lnTo>
                    <a:pt x="3055986" y="0"/>
                  </a:lnTo>
                  <a:cubicBezTo>
                    <a:pt x="3059650" y="0"/>
                    <a:pt x="3063164" y="1456"/>
                    <a:pt x="3065755" y="4047"/>
                  </a:cubicBezTo>
                  <a:cubicBezTo>
                    <a:pt x="3068346" y="6637"/>
                    <a:pt x="3069801" y="10152"/>
                    <a:pt x="3069801" y="13816"/>
                  </a:cubicBezTo>
                  <a:lnTo>
                    <a:pt x="3069801" y="1662974"/>
                  </a:lnTo>
                  <a:cubicBezTo>
                    <a:pt x="3069801" y="1666638"/>
                    <a:pt x="3068346" y="1670152"/>
                    <a:pt x="3065755" y="1672743"/>
                  </a:cubicBezTo>
                  <a:cubicBezTo>
                    <a:pt x="3063164" y="1675334"/>
                    <a:pt x="3059650" y="1676790"/>
                    <a:pt x="3055986" y="1676790"/>
                  </a:cubicBezTo>
                  <a:lnTo>
                    <a:pt x="13816" y="1676790"/>
                  </a:lnTo>
                  <a:cubicBezTo>
                    <a:pt x="10152" y="1676790"/>
                    <a:pt x="6637" y="1675334"/>
                    <a:pt x="4047" y="1672743"/>
                  </a:cubicBezTo>
                  <a:cubicBezTo>
                    <a:pt x="1456" y="1670152"/>
                    <a:pt x="0" y="1666638"/>
                    <a:pt x="0" y="1662974"/>
                  </a:cubicBezTo>
                  <a:lnTo>
                    <a:pt x="0" y="13816"/>
                  </a:lnTo>
                  <a:cubicBezTo>
                    <a:pt x="0" y="10152"/>
                    <a:pt x="1456" y="6637"/>
                    <a:pt x="4047" y="4047"/>
                  </a:cubicBezTo>
                  <a:cubicBezTo>
                    <a:pt x="6637" y="1456"/>
                    <a:pt x="10152" y="0"/>
                    <a:pt x="138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69801" cy="16577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559317" y="2442972"/>
            <a:ext cx="10510247" cy="6815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  <a:spcBef>
                <a:spcPct val="0"/>
              </a:spcBef>
            </a:pPr>
            <a:endParaRPr/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🏆 Top Performers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Revenue: Reliance ₹9.22L Cr, LIC ₹8.61L Cr, IOC ₹7.81L Cr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Profit: Reliance ₹69,621 Cr, SBI ₹67,085 Cr, HDFC ₹64,062 Cr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Margins: Bajaj 94.8%, Rattanindia 60.6%, NSE 50.2%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endParaRPr lang="en-US" sz="1679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💹 Financial Health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Debt Avg 7.6%, 14 zero-debt companies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ROA Avg 21.3%, Net worth ↔ Profit 0.87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Revenue/Employee ₹6.37 Cr, Profit/Employee ₹0.55 Cr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endParaRPr lang="en-US" sz="1679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🏛️ Govt vs 💼 Private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Govt 12.4% F500: energy, banking, insurance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Private 87.6%: diverse, innovative, higher margins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Govt: stable; Private: higher volatility, better efficiency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endParaRPr lang="en-US" sz="1679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🌐 Sector Insights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Banking &amp; Financial Services 💰 dominate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IT &amp; Tech 🌍 strong global margins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Oil &amp; Gas ⛽ high revenue, variable margins</a:t>
            </a:r>
          </a:p>
          <a:p>
            <a:pPr marL="362712" lvl="1" indent="-181356" algn="l">
              <a:lnSpc>
                <a:spcPts val="2351"/>
              </a:lnSpc>
              <a:spcBef>
                <a:spcPct val="0"/>
              </a:spcBef>
              <a:buFont typeface="Arial"/>
              <a:buChar char="•"/>
            </a:pPr>
            <a:r>
              <a:rPr lang="en-US" sz="1679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Manufacturing 🏭 mixed performance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endParaRPr lang="en-US" sz="1679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351"/>
              </a:lnSpc>
              <a:spcBef>
                <a:spcPct val="0"/>
              </a:spcBef>
            </a:pPr>
            <a:endParaRPr lang="en-US" sz="1679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728254" y="54533"/>
            <a:ext cx="11657239" cy="1565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6"/>
              </a:lnSpc>
            </a:pPr>
            <a:endParaRPr/>
          </a:p>
          <a:p>
            <a:pPr algn="ctr">
              <a:lnSpc>
                <a:spcPts val="4026"/>
              </a:lnSpc>
              <a:spcBef>
                <a:spcPct val="0"/>
              </a:spcBef>
            </a:pPr>
            <a:r>
              <a:rPr lang="en-US" sz="28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📊 Key Financial Insights &amp; Observations</a:t>
            </a:r>
          </a:p>
          <a:p>
            <a:pPr algn="ctr">
              <a:lnSpc>
                <a:spcPts val="4026"/>
              </a:lnSpc>
              <a:spcBef>
                <a:spcPct val="0"/>
              </a:spcBef>
            </a:pPr>
            <a:endParaRPr lang="en-US" sz="28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</p:txBody>
      </p:sp>
      <p:grpSp>
        <p:nvGrpSpPr>
          <p:cNvPr id="17" name="Group 17"/>
          <p:cNvGrpSpPr/>
          <p:nvPr/>
        </p:nvGrpSpPr>
        <p:grpSpPr>
          <a:xfrm rot="374770">
            <a:off x="-553325" y="-437326"/>
            <a:ext cx="20251759" cy="18180272"/>
            <a:chOff x="0" y="0"/>
            <a:chExt cx="5333797" cy="47882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500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rot="6347726">
            <a:off x="-4673357" y="2908981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4" y="0"/>
                </a:lnTo>
                <a:lnTo>
                  <a:pt x="11404114" y="11487659"/>
                </a:lnTo>
                <a:lnTo>
                  <a:pt x="0" y="114876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0999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112338" y="-7228893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3" y="0"/>
                </a:lnTo>
                <a:lnTo>
                  <a:pt x="11404113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651423" y="757050"/>
            <a:ext cx="9558399" cy="150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48"/>
              </a:lnSpc>
            </a:pPr>
            <a:r>
              <a:rPr lang="en-US" sz="9662" b="1" spc="-405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conclusion</a:t>
            </a:r>
          </a:p>
        </p:txBody>
      </p:sp>
      <p:grpSp>
        <p:nvGrpSpPr>
          <p:cNvPr id="4" name="Group 4"/>
          <p:cNvGrpSpPr/>
          <p:nvPr/>
        </p:nvGrpSpPr>
        <p:grpSpPr>
          <a:xfrm rot="-851681">
            <a:off x="-6578" y="2899588"/>
            <a:ext cx="21825170" cy="18180272"/>
            <a:chOff x="0" y="0"/>
            <a:chExt cx="5748193" cy="47882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48193" cy="4788220"/>
            </a:xfrm>
            <a:custGeom>
              <a:avLst/>
              <a:gdLst/>
              <a:ahLst/>
              <a:cxnLst/>
              <a:rect l="l" t="t" r="r" b="b"/>
              <a:pathLst>
                <a:path w="5748193" h="4788220">
                  <a:moveTo>
                    <a:pt x="0" y="0"/>
                  </a:moveTo>
                  <a:lnTo>
                    <a:pt x="5748193" y="0"/>
                  </a:lnTo>
                  <a:lnTo>
                    <a:pt x="5748193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63000"/>
                  </a:srgbClr>
                </a:gs>
              </a:gsLst>
              <a:lin ang="54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19050"/>
              <a:ext cx="5748193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073750" y="2148550"/>
            <a:ext cx="14140499" cy="688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3"/>
              </a:lnSpc>
            </a:pPr>
            <a:endParaRPr/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The analysis highlights that family-owned businesses and MNCs demonstrate strong resilience and operational excellence , while government enterprises maintain strategic control over key sectors 🏛️. The primary drivers of success across the Fortune 500 companies include efficiency, scale, and innovation, which enable sustained profitability and competitiveness.</a:t>
            </a:r>
          </a:p>
          <a:p>
            <a:pPr algn="l">
              <a:lnSpc>
                <a:spcPts val="2883"/>
              </a:lnSpc>
            </a:pPr>
            <a:endParaRPr lang="en-US" sz="16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However, several risks persist , including high debt levels in certain firms, margin pressures in competitive industries, and exposure to cyclical sector fluctuations.</a:t>
            </a:r>
          </a:p>
          <a:p>
            <a:pPr algn="l">
              <a:lnSpc>
                <a:spcPts val="2883"/>
              </a:lnSpc>
            </a:pPr>
            <a:endParaRPr lang="en-US" sz="16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For policymakers, a balanced approach is essential—supporting public sector stability while fostering private sector innovation, and encouraging prudent debt management and sector diversification.</a:t>
            </a:r>
          </a:p>
          <a:p>
            <a:pPr algn="l">
              <a:lnSpc>
                <a:spcPts val="2883"/>
              </a:lnSpc>
            </a:pPr>
            <a:endParaRPr lang="en-US" sz="16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From an investor’s perspective , IT and financial services remain attractive due to strong risk-adjusted returns, whereas energy companies offer scale but require careful monitoring of margins. Government enterprises provide stable growth with lower volatility.</a:t>
            </a:r>
          </a:p>
          <a:p>
            <a:pPr algn="l">
              <a:lnSpc>
                <a:spcPts val="2883"/>
              </a:lnSpc>
            </a:pPr>
            <a:endParaRPr lang="en-US" sz="16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For corporate leadership, emphasis should be placed on improving efficiency and employee productivity, while strategically leveraging sector-specific strengths and managing inherent risks effectively.</a:t>
            </a:r>
          </a:p>
          <a:p>
            <a:pPr algn="l">
              <a:lnSpc>
                <a:spcPts val="2883"/>
              </a:lnSpc>
            </a:pPr>
            <a:endParaRPr lang="en-US" sz="1676" b="1">
              <a:solidFill>
                <a:srgbClr val="FFFFFF"/>
              </a:solidFill>
              <a:latin typeface="Arial MT Pro Bold"/>
              <a:ea typeface="Arial MT Pro Bold"/>
              <a:cs typeface="Arial MT Pro Bold"/>
              <a:sym typeface="Arial MT Pro Bold"/>
            </a:endParaRPr>
          </a:p>
          <a:p>
            <a:pPr algn="l">
              <a:lnSpc>
                <a:spcPts val="2883"/>
              </a:lnSpc>
            </a:pPr>
            <a:r>
              <a:rPr lang="en-US" sz="1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Looking ahead , India’s corporate ecosystem remains globally competitive, with promising growth opportunities driven by digital transformation, sustainable energy initiatives, and financial inclusion, ensuring a robust foundation for continued success.</a:t>
            </a:r>
          </a:p>
        </p:txBody>
      </p:sp>
      <p:grpSp>
        <p:nvGrpSpPr>
          <p:cNvPr id="8" name="Group 8"/>
          <p:cNvGrpSpPr/>
          <p:nvPr/>
        </p:nvGrpSpPr>
        <p:grpSpPr>
          <a:xfrm rot="1839595">
            <a:off x="18708707" y="-10575199"/>
            <a:ext cx="20251759" cy="18180272"/>
            <a:chOff x="0" y="0"/>
            <a:chExt cx="5333797" cy="47882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374770">
            <a:off x="16417674" y="3626335"/>
            <a:ext cx="20251759" cy="18180272"/>
            <a:chOff x="0" y="0"/>
            <a:chExt cx="5333797" cy="478822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7330" y="-1200660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3" y="0"/>
                </a:lnTo>
                <a:lnTo>
                  <a:pt x="11404113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13774" y="7405973"/>
            <a:ext cx="16230600" cy="2706519"/>
            <a:chOff x="0" y="0"/>
            <a:chExt cx="3641167" cy="60718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41168" cy="607180"/>
            </a:xfrm>
            <a:custGeom>
              <a:avLst/>
              <a:gdLst/>
              <a:ahLst/>
              <a:cxnLst/>
              <a:rect l="l" t="t" r="r" b="b"/>
              <a:pathLst>
                <a:path w="3641168" h="607180">
                  <a:moveTo>
                    <a:pt x="3437968" y="0"/>
                  </a:moveTo>
                  <a:cubicBezTo>
                    <a:pt x="3550192" y="0"/>
                    <a:pt x="3641168" y="135922"/>
                    <a:pt x="3641168" y="303590"/>
                  </a:cubicBezTo>
                  <a:cubicBezTo>
                    <a:pt x="3641168" y="471258"/>
                    <a:pt x="3550192" y="607180"/>
                    <a:pt x="3437968" y="607180"/>
                  </a:cubicBezTo>
                  <a:lnTo>
                    <a:pt x="203200" y="607180"/>
                  </a:lnTo>
                  <a:cubicBezTo>
                    <a:pt x="90976" y="607180"/>
                    <a:pt x="0" y="471258"/>
                    <a:pt x="0" y="303590"/>
                  </a:cubicBezTo>
                  <a:cubicBezTo>
                    <a:pt x="0" y="135922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3641167" cy="664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Data Source:</a:t>
              </a:r>
              <a:r>
                <a:rPr lang="en-US" sz="2899" b="1">
                  <a:solidFill>
                    <a:srgbClr val="27DDD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Fortune India 500 (2024 Ranking)  </a:t>
              </a:r>
            </a:p>
            <a:p>
              <a:pPr algn="ctr">
                <a:lnSpc>
                  <a:spcPts val="4059"/>
                </a:lnSpc>
              </a:pPr>
              <a:endParaRPr lang="en-US" sz="2899" b="1">
                <a:solidFill>
                  <a:srgbClr val="27DDDF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  <a:p>
              <a:pPr algn="ctr">
                <a:lnSpc>
                  <a:spcPts val="3919"/>
                </a:lnSpc>
              </a:pPr>
              <a:r>
                <a:rPr lang="en-US" sz="2799" b="1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Methodology:</a:t>
              </a:r>
              <a:r>
                <a:rPr lang="en-US" sz="2799" b="1">
                  <a:solidFill>
                    <a:srgbClr val="27DDD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2799">
                  <a:solidFill>
                    <a:srgbClr val="27DDD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2799" b="1">
                  <a:solidFill>
                    <a:srgbClr val="27DDD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Deep-dive Web Scraping and Financial Modeling (briefly mention the Jupyter Notebook process).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799" b="1">
                <a:solidFill>
                  <a:srgbClr val="27DDDF"/>
                </a:solidFill>
                <a:latin typeface="Canva Sans Bold"/>
                <a:ea typeface="Canva Sans Bold"/>
                <a:cs typeface="Canva Sans Bold"/>
                <a:sym typeface="Canva Sans Bold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379252" y="397303"/>
            <a:ext cx="717363" cy="722618"/>
          </a:xfrm>
          <a:custGeom>
            <a:avLst/>
            <a:gdLst/>
            <a:ahLst/>
            <a:cxnLst/>
            <a:rect l="l" t="t" r="r" b="b"/>
            <a:pathLst>
              <a:path w="717363" h="722618">
                <a:moveTo>
                  <a:pt x="0" y="0"/>
                </a:moveTo>
                <a:lnTo>
                  <a:pt x="717363" y="0"/>
                </a:lnTo>
                <a:lnTo>
                  <a:pt x="717363" y="722618"/>
                </a:lnTo>
                <a:lnTo>
                  <a:pt x="0" y="722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06810" y="301122"/>
            <a:ext cx="7061904" cy="816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5"/>
              </a:lnSpc>
              <a:spcBef>
                <a:spcPct val="0"/>
              </a:spcBef>
            </a:pPr>
            <a:r>
              <a:rPr lang="en-US" sz="4247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Problem Statement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06810" y="1371805"/>
            <a:ext cx="17781190" cy="1005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86"/>
              </a:lnSpc>
              <a:spcBef>
                <a:spcPct val="0"/>
              </a:spcBef>
            </a:pPr>
            <a:r>
              <a:rPr lang="en-US" sz="27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While the Fortune 500 list highlights the top-performing companies in India, it does not automatically reveal: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1552" y="2457570"/>
            <a:ext cx="14370120" cy="190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6249" lvl="1" indent="-288124" algn="l">
              <a:lnSpc>
                <a:spcPts val="3736"/>
              </a:lnSpc>
              <a:buFont typeface="Arial"/>
              <a:buChar char="•"/>
            </a:pPr>
            <a:r>
              <a:rPr lang="en-US" sz="2669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Which companies are most financially stable considering profits, debt, and assets?</a:t>
            </a:r>
          </a:p>
          <a:p>
            <a:pPr marL="576249" lvl="1" indent="-288124" algn="l">
              <a:lnSpc>
                <a:spcPts val="3736"/>
              </a:lnSpc>
              <a:buFont typeface="Arial"/>
              <a:buChar char="•"/>
            </a:pPr>
            <a:r>
              <a:rPr lang="en-US" sz="2669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The relationship between workforce size and company profitability.</a:t>
            </a:r>
          </a:p>
          <a:p>
            <a:pPr marL="576249" lvl="1" indent="-288124" algn="l">
              <a:lnSpc>
                <a:spcPts val="3736"/>
              </a:lnSpc>
              <a:spcBef>
                <a:spcPct val="0"/>
              </a:spcBef>
              <a:buFont typeface="Arial"/>
              <a:buChar char="•"/>
            </a:pPr>
            <a:r>
              <a:rPr lang="en-US" sz="2669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Which sectors drive India’s economic growth and how performance varies across them.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01552" y="4713876"/>
            <a:ext cx="6650633" cy="789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46"/>
              </a:lnSpc>
              <a:spcBef>
                <a:spcPct val="0"/>
              </a:spcBef>
            </a:pPr>
            <a:r>
              <a:rPr lang="en-US" sz="4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Objectives &amp; Methodology</a:t>
            </a:r>
          </a:p>
        </p:txBody>
      </p:sp>
      <p:sp>
        <p:nvSpPr>
          <p:cNvPr id="11" name="Freeform 11"/>
          <p:cNvSpPr/>
          <p:nvPr/>
        </p:nvSpPr>
        <p:spPr>
          <a:xfrm>
            <a:off x="379252" y="4745963"/>
            <a:ext cx="751680" cy="757187"/>
          </a:xfrm>
          <a:custGeom>
            <a:avLst/>
            <a:gdLst/>
            <a:ahLst/>
            <a:cxnLst/>
            <a:rect l="l" t="t" r="r" b="b"/>
            <a:pathLst>
              <a:path w="751680" h="757187">
                <a:moveTo>
                  <a:pt x="0" y="0"/>
                </a:moveTo>
                <a:lnTo>
                  <a:pt x="751680" y="0"/>
                </a:lnTo>
                <a:lnTo>
                  <a:pt x="751680" y="757187"/>
                </a:lnTo>
                <a:lnTo>
                  <a:pt x="0" y="7571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301552" y="5734574"/>
            <a:ext cx="16709926" cy="1154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2"/>
              </a:lnSpc>
              <a:spcBef>
                <a:spcPct val="0"/>
              </a:spcBef>
            </a:pPr>
            <a:r>
              <a:rPr lang="en-US" sz="3137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Presentation Goal:</a:t>
            </a:r>
            <a:r>
              <a:rPr lang="en-US" sz="3137">
                <a:gradFill>
                  <a:gsLst>
                    <a:gs pos="0">
                      <a:srgbClr val="0C4A5B">
                        <a:alpha val="100000"/>
                      </a:srgbClr>
                    </a:gs>
                    <a:gs pos="100000">
                      <a:srgbClr val="27DDDF">
                        <a:alpha val="100000"/>
                      </a:srgbClr>
                    </a:gs>
                  </a:gsLst>
                  <a:lin ang="2700000"/>
                </a:gradFill>
                <a:latin typeface="Arial MT Pro"/>
                <a:ea typeface="Arial MT Pro"/>
                <a:cs typeface="Arial MT Pro"/>
                <a:sym typeface="Arial MT Pro"/>
              </a:rPr>
              <a:t> </a:t>
            </a:r>
            <a:r>
              <a:rPr lang="en-US" sz="3137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 analyze the financial health, sectorial leadership, and future drivers of the top 500 Indian corporations.</a:t>
            </a:r>
          </a:p>
        </p:txBody>
      </p:sp>
      <p:grpSp>
        <p:nvGrpSpPr>
          <p:cNvPr id="13" name="Group 13"/>
          <p:cNvGrpSpPr/>
          <p:nvPr/>
        </p:nvGrpSpPr>
        <p:grpSpPr>
          <a:xfrm rot="1839595">
            <a:off x="19242420" y="-7163040"/>
            <a:ext cx="20251759" cy="18180272"/>
            <a:chOff x="0" y="0"/>
            <a:chExt cx="5333797" cy="47882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43780">
            <a:off x="-4505882" y="-4675908"/>
            <a:ext cx="10418081" cy="10494404"/>
          </a:xfrm>
          <a:custGeom>
            <a:avLst/>
            <a:gdLst/>
            <a:ahLst/>
            <a:cxnLst/>
            <a:rect l="l" t="t" r="r" b="b"/>
            <a:pathLst>
              <a:path w="10418081" h="10494404">
                <a:moveTo>
                  <a:pt x="0" y="0"/>
                </a:moveTo>
                <a:lnTo>
                  <a:pt x="10418080" y="0"/>
                </a:lnTo>
                <a:lnTo>
                  <a:pt x="10418080" y="10494404"/>
                </a:lnTo>
                <a:lnTo>
                  <a:pt x="0" y="104944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374770">
            <a:off x="-1666180" y="6478089"/>
            <a:ext cx="20251759" cy="18180272"/>
            <a:chOff x="0" y="0"/>
            <a:chExt cx="5333797" cy="478822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80871" y="4001801"/>
            <a:ext cx="14126257" cy="2226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51"/>
              </a:lnSpc>
            </a:pPr>
            <a:r>
              <a:rPr lang="en-US" sz="14279" b="1" spc="-59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>
            <a:off x="11926137" y="4543170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4" y="0"/>
                </a:lnTo>
                <a:lnTo>
                  <a:pt x="11404114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-10344759">
            <a:off x="3166064" y="-13209630"/>
            <a:ext cx="20251759" cy="18180272"/>
            <a:chOff x="0" y="0"/>
            <a:chExt cx="5333797" cy="47882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1839595">
            <a:off x="18966803" y="-10574149"/>
            <a:ext cx="20251759" cy="18180272"/>
            <a:chOff x="0" y="0"/>
            <a:chExt cx="5333797" cy="478822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4243" y="638170"/>
            <a:ext cx="1096741" cy="1104775"/>
          </a:xfrm>
          <a:custGeom>
            <a:avLst/>
            <a:gdLst/>
            <a:ahLst/>
            <a:cxnLst/>
            <a:rect l="l" t="t" r="r" b="b"/>
            <a:pathLst>
              <a:path w="1096741" h="1104775">
                <a:moveTo>
                  <a:pt x="0" y="0"/>
                </a:moveTo>
                <a:lnTo>
                  <a:pt x="1096741" y="0"/>
                </a:lnTo>
                <a:lnTo>
                  <a:pt x="1096741" y="1104775"/>
                </a:lnTo>
                <a:lnTo>
                  <a:pt x="0" y="110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054482" y="2262850"/>
            <a:ext cx="5784422" cy="6645580"/>
            <a:chOff x="0" y="0"/>
            <a:chExt cx="812800" cy="93380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933806"/>
            </a:xfrm>
            <a:custGeom>
              <a:avLst/>
              <a:gdLst/>
              <a:ahLst/>
              <a:cxnLst/>
              <a:rect l="l" t="t" r="r" b="b"/>
              <a:pathLst>
                <a:path w="812800" h="933806">
                  <a:moveTo>
                    <a:pt x="65582" y="0"/>
                  </a:moveTo>
                  <a:lnTo>
                    <a:pt x="747218" y="0"/>
                  </a:lnTo>
                  <a:cubicBezTo>
                    <a:pt x="783438" y="0"/>
                    <a:pt x="812800" y="29362"/>
                    <a:pt x="812800" y="65582"/>
                  </a:cubicBezTo>
                  <a:lnTo>
                    <a:pt x="812800" y="868224"/>
                  </a:lnTo>
                  <a:cubicBezTo>
                    <a:pt x="812800" y="885617"/>
                    <a:pt x="805890" y="902298"/>
                    <a:pt x="793591" y="914597"/>
                  </a:cubicBezTo>
                  <a:cubicBezTo>
                    <a:pt x="781292" y="926896"/>
                    <a:pt x="764611" y="933806"/>
                    <a:pt x="747218" y="933806"/>
                  </a:cubicBezTo>
                  <a:lnTo>
                    <a:pt x="65582" y="933806"/>
                  </a:lnTo>
                  <a:cubicBezTo>
                    <a:pt x="29362" y="933806"/>
                    <a:pt x="0" y="904444"/>
                    <a:pt x="0" y="868224"/>
                  </a:cubicBezTo>
                  <a:lnTo>
                    <a:pt x="0" y="65582"/>
                  </a:lnTo>
                  <a:cubicBezTo>
                    <a:pt x="0" y="29362"/>
                    <a:pt x="29362" y="0"/>
                    <a:pt x="65582" y="0"/>
                  </a:cubicBezTo>
                  <a:close/>
                </a:path>
              </a:pathLst>
            </a:custGeom>
            <a:blipFill>
              <a:blip r:embed="rId4"/>
              <a:stretch>
                <a:fillRect l="-36219" r="-36219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2054482" y="4949018"/>
            <a:ext cx="5784422" cy="3959411"/>
            <a:chOff x="0" y="0"/>
            <a:chExt cx="1523469" cy="104280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23469" cy="1042808"/>
            </a:xfrm>
            <a:custGeom>
              <a:avLst/>
              <a:gdLst/>
              <a:ahLst/>
              <a:cxnLst/>
              <a:rect l="l" t="t" r="r" b="b"/>
              <a:pathLst>
                <a:path w="1523469" h="1042808">
                  <a:moveTo>
                    <a:pt x="68259" y="0"/>
                  </a:moveTo>
                  <a:lnTo>
                    <a:pt x="1455210" y="0"/>
                  </a:lnTo>
                  <a:cubicBezTo>
                    <a:pt x="1473314" y="0"/>
                    <a:pt x="1490675" y="7192"/>
                    <a:pt x="1503476" y="19993"/>
                  </a:cubicBezTo>
                  <a:cubicBezTo>
                    <a:pt x="1516278" y="32794"/>
                    <a:pt x="1523469" y="50155"/>
                    <a:pt x="1523469" y="68259"/>
                  </a:cubicBezTo>
                  <a:lnTo>
                    <a:pt x="1523469" y="974549"/>
                  </a:lnTo>
                  <a:cubicBezTo>
                    <a:pt x="1523469" y="1012247"/>
                    <a:pt x="1492908" y="1042808"/>
                    <a:pt x="1455210" y="1042808"/>
                  </a:cubicBezTo>
                  <a:lnTo>
                    <a:pt x="68259" y="1042808"/>
                  </a:lnTo>
                  <a:cubicBezTo>
                    <a:pt x="50155" y="1042808"/>
                    <a:pt x="32794" y="1035616"/>
                    <a:pt x="19993" y="1022815"/>
                  </a:cubicBezTo>
                  <a:cubicBezTo>
                    <a:pt x="7192" y="1010014"/>
                    <a:pt x="0" y="992652"/>
                    <a:pt x="0" y="974549"/>
                  </a:cubicBezTo>
                  <a:lnTo>
                    <a:pt x="0" y="68259"/>
                  </a:lnTo>
                  <a:cubicBezTo>
                    <a:pt x="0" y="30561"/>
                    <a:pt x="30561" y="0"/>
                    <a:pt x="6825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0"/>
                  </a:srgbClr>
                </a:gs>
                <a:gs pos="100000">
                  <a:srgbClr val="141519">
                    <a:alpha val="5700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1523469" cy="10237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932970" y="2001022"/>
            <a:ext cx="5434050" cy="838589"/>
            <a:chOff x="0" y="0"/>
            <a:chExt cx="1417549" cy="21875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17549" cy="218758"/>
            </a:xfrm>
            <a:custGeom>
              <a:avLst/>
              <a:gdLst/>
              <a:ahLst/>
              <a:cxnLst/>
              <a:rect l="l" t="t" r="r" b="b"/>
              <a:pathLst>
                <a:path w="1417549" h="218758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88839"/>
                  </a:lnTo>
                  <a:cubicBezTo>
                    <a:pt x="1417549" y="205363"/>
                    <a:pt x="1404154" y="218758"/>
                    <a:pt x="1387630" y="218758"/>
                  </a:cubicBezTo>
                  <a:lnTo>
                    <a:pt x="29919" y="218758"/>
                  </a:lnTo>
                  <a:cubicBezTo>
                    <a:pt x="13395" y="218758"/>
                    <a:pt x="0" y="205363"/>
                    <a:pt x="0" y="188839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9050"/>
              <a:ext cx="1417549" cy="1997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32970" y="3287286"/>
            <a:ext cx="5434050" cy="809290"/>
            <a:chOff x="0" y="0"/>
            <a:chExt cx="1417549" cy="2111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17549" cy="211115"/>
            </a:xfrm>
            <a:custGeom>
              <a:avLst/>
              <a:gdLst/>
              <a:ahLst/>
              <a:cxnLst/>
              <a:rect l="l" t="t" r="r" b="b"/>
              <a:pathLst>
                <a:path w="1417549" h="211115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81196"/>
                  </a:lnTo>
                  <a:cubicBezTo>
                    <a:pt x="1417549" y="197720"/>
                    <a:pt x="1404154" y="211115"/>
                    <a:pt x="1387630" y="211115"/>
                  </a:cubicBezTo>
                  <a:lnTo>
                    <a:pt x="29919" y="211115"/>
                  </a:lnTo>
                  <a:cubicBezTo>
                    <a:pt x="13395" y="211115"/>
                    <a:pt x="0" y="197720"/>
                    <a:pt x="0" y="181196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19050"/>
              <a:ext cx="1417549" cy="1920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000165" y="8987702"/>
            <a:ext cx="6607598" cy="588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5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10806439" y="3469456"/>
            <a:ext cx="1283587" cy="360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3"/>
              </a:lnSpc>
            </a:pPr>
            <a:r>
              <a:rPr lang="en-US" sz="2537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NumPy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806439" y="4979665"/>
            <a:ext cx="3088392" cy="346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45"/>
              </a:lnSpc>
            </a:pPr>
            <a:r>
              <a:rPr lang="en-US" sz="2437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Pandas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345897" y="2281900"/>
            <a:ext cx="2261866" cy="360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3"/>
              </a:lnSpc>
            </a:pPr>
            <a:r>
              <a:rPr lang="en-US" sz="2537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BeautifulSoup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932970" y="4696539"/>
            <a:ext cx="5434050" cy="809412"/>
            <a:chOff x="0" y="0"/>
            <a:chExt cx="1417549" cy="21114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17549" cy="211147"/>
            </a:xfrm>
            <a:custGeom>
              <a:avLst/>
              <a:gdLst/>
              <a:ahLst/>
              <a:cxnLst/>
              <a:rect l="l" t="t" r="r" b="b"/>
              <a:pathLst>
                <a:path w="1417549" h="211147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81228"/>
                  </a:lnTo>
                  <a:cubicBezTo>
                    <a:pt x="1417549" y="197752"/>
                    <a:pt x="1404154" y="211147"/>
                    <a:pt x="1387630" y="211147"/>
                  </a:cubicBezTo>
                  <a:lnTo>
                    <a:pt x="29919" y="211147"/>
                  </a:lnTo>
                  <a:cubicBezTo>
                    <a:pt x="13395" y="211147"/>
                    <a:pt x="0" y="197752"/>
                    <a:pt x="0" y="181228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1417549" cy="192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932970" y="7363114"/>
            <a:ext cx="5434050" cy="809290"/>
            <a:chOff x="0" y="0"/>
            <a:chExt cx="1417549" cy="21111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17549" cy="211115"/>
            </a:xfrm>
            <a:custGeom>
              <a:avLst/>
              <a:gdLst/>
              <a:ahLst/>
              <a:cxnLst/>
              <a:rect l="l" t="t" r="r" b="b"/>
              <a:pathLst>
                <a:path w="1417549" h="211115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81196"/>
                  </a:lnTo>
                  <a:cubicBezTo>
                    <a:pt x="1417549" y="197720"/>
                    <a:pt x="1404154" y="211115"/>
                    <a:pt x="1387630" y="211115"/>
                  </a:cubicBezTo>
                  <a:lnTo>
                    <a:pt x="29919" y="211115"/>
                  </a:lnTo>
                  <a:cubicBezTo>
                    <a:pt x="13395" y="211115"/>
                    <a:pt x="0" y="197720"/>
                    <a:pt x="0" y="181196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19050"/>
              <a:ext cx="1417549" cy="1920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806439" y="4808844"/>
            <a:ext cx="1113234" cy="48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6"/>
              </a:lnSpc>
              <a:spcBef>
                <a:spcPct val="0"/>
              </a:spcBef>
            </a:pPr>
            <a:r>
              <a:rPr lang="en-US" sz="24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Pandas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932970" y="5953626"/>
            <a:ext cx="5434050" cy="809412"/>
            <a:chOff x="0" y="0"/>
            <a:chExt cx="1417549" cy="21114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417549" cy="211147"/>
            </a:xfrm>
            <a:custGeom>
              <a:avLst/>
              <a:gdLst/>
              <a:ahLst/>
              <a:cxnLst/>
              <a:rect l="l" t="t" r="r" b="b"/>
              <a:pathLst>
                <a:path w="1417549" h="211147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81228"/>
                  </a:lnTo>
                  <a:cubicBezTo>
                    <a:pt x="1417549" y="197752"/>
                    <a:pt x="1404154" y="211147"/>
                    <a:pt x="1387630" y="211147"/>
                  </a:cubicBezTo>
                  <a:lnTo>
                    <a:pt x="29919" y="211147"/>
                  </a:lnTo>
                  <a:cubicBezTo>
                    <a:pt x="13395" y="211147"/>
                    <a:pt x="0" y="197752"/>
                    <a:pt x="0" y="181228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19050"/>
              <a:ext cx="1417549" cy="192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0704732" y="6065931"/>
            <a:ext cx="1544196" cy="48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6"/>
              </a:lnSpc>
              <a:spcBef>
                <a:spcPct val="0"/>
              </a:spcBef>
            </a:pPr>
            <a:r>
              <a:rPr lang="en-US" sz="24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Matplotlib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718996" y="7544089"/>
            <a:ext cx="1371031" cy="48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6"/>
              </a:lnSpc>
              <a:spcBef>
                <a:spcPct val="0"/>
              </a:spcBef>
            </a:pPr>
            <a:r>
              <a:rPr lang="en-US" sz="24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Seaborn</a:t>
            </a:r>
          </a:p>
        </p:txBody>
      </p:sp>
      <p:sp>
        <p:nvSpPr>
          <p:cNvPr id="30" name="Freeform 30"/>
          <p:cNvSpPr/>
          <p:nvPr/>
        </p:nvSpPr>
        <p:spPr>
          <a:xfrm>
            <a:off x="14633721" y="-1047291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3" y="0"/>
                </a:lnTo>
                <a:lnTo>
                  <a:pt x="11404113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8932970" y="7391689"/>
            <a:ext cx="5434050" cy="705218"/>
            <a:chOff x="0" y="0"/>
            <a:chExt cx="1417549" cy="18396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417549" cy="183966"/>
            </a:xfrm>
            <a:custGeom>
              <a:avLst/>
              <a:gdLst/>
              <a:ahLst/>
              <a:cxnLst/>
              <a:rect l="l" t="t" r="r" b="b"/>
              <a:pathLst>
                <a:path w="1417549" h="183966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54047"/>
                  </a:lnTo>
                  <a:cubicBezTo>
                    <a:pt x="1417549" y="170571"/>
                    <a:pt x="1404154" y="183966"/>
                    <a:pt x="1387630" y="183966"/>
                  </a:cubicBezTo>
                  <a:lnTo>
                    <a:pt x="29919" y="183966"/>
                  </a:lnTo>
                  <a:cubicBezTo>
                    <a:pt x="13395" y="183966"/>
                    <a:pt x="0" y="170571"/>
                    <a:pt x="0" y="154047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0" y="19050"/>
              <a:ext cx="1417549" cy="16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932970" y="6005723"/>
            <a:ext cx="5434050" cy="705218"/>
            <a:chOff x="0" y="0"/>
            <a:chExt cx="1417549" cy="183966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417549" cy="183966"/>
            </a:xfrm>
            <a:custGeom>
              <a:avLst/>
              <a:gdLst/>
              <a:ahLst/>
              <a:cxnLst/>
              <a:rect l="l" t="t" r="r" b="b"/>
              <a:pathLst>
                <a:path w="1417549" h="183966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54047"/>
                  </a:lnTo>
                  <a:cubicBezTo>
                    <a:pt x="1417549" y="170571"/>
                    <a:pt x="1404154" y="183966"/>
                    <a:pt x="1387630" y="183966"/>
                  </a:cubicBezTo>
                  <a:lnTo>
                    <a:pt x="29919" y="183966"/>
                  </a:lnTo>
                  <a:cubicBezTo>
                    <a:pt x="13395" y="183966"/>
                    <a:pt x="0" y="170571"/>
                    <a:pt x="0" y="154047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0" y="19050"/>
              <a:ext cx="1417549" cy="16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8932970" y="4744276"/>
            <a:ext cx="5434050" cy="705218"/>
            <a:chOff x="0" y="0"/>
            <a:chExt cx="1417549" cy="183966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417549" cy="183966"/>
            </a:xfrm>
            <a:custGeom>
              <a:avLst/>
              <a:gdLst/>
              <a:ahLst/>
              <a:cxnLst/>
              <a:rect l="l" t="t" r="r" b="b"/>
              <a:pathLst>
                <a:path w="1417549" h="183966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54047"/>
                  </a:lnTo>
                  <a:cubicBezTo>
                    <a:pt x="1417549" y="170571"/>
                    <a:pt x="1404154" y="183966"/>
                    <a:pt x="1387630" y="183966"/>
                  </a:cubicBezTo>
                  <a:lnTo>
                    <a:pt x="29919" y="183966"/>
                  </a:lnTo>
                  <a:cubicBezTo>
                    <a:pt x="13395" y="183966"/>
                    <a:pt x="0" y="170571"/>
                    <a:pt x="0" y="154047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0" y="19050"/>
              <a:ext cx="1417549" cy="16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8932970" y="3343621"/>
            <a:ext cx="5434050" cy="705218"/>
            <a:chOff x="0" y="0"/>
            <a:chExt cx="1417549" cy="183966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417549" cy="183966"/>
            </a:xfrm>
            <a:custGeom>
              <a:avLst/>
              <a:gdLst/>
              <a:ahLst/>
              <a:cxnLst/>
              <a:rect l="l" t="t" r="r" b="b"/>
              <a:pathLst>
                <a:path w="1417549" h="183966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54047"/>
                  </a:lnTo>
                  <a:cubicBezTo>
                    <a:pt x="1417549" y="170571"/>
                    <a:pt x="1404154" y="183966"/>
                    <a:pt x="1387630" y="183966"/>
                  </a:cubicBezTo>
                  <a:lnTo>
                    <a:pt x="29919" y="183966"/>
                  </a:lnTo>
                  <a:cubicBezTo>
                    <a:pt x="13395" y="183966"/>
                    <a:pt x="0" y="170571"/>
                    <a:pt x="0" y="154047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0" y="19050"/>
              <a:ext cx="1417549" cy="16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8932970" y="2067707"/>
            <a:ext cx="5434050" cy="705218"/>
            <a:chOff x="0" y="0"/>
            <a:chExt cx="1417549" cy="183966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417549" cy="183966"/>
            </a:xfrm>
            <a:custGeom>
              <a:avLst/>
              <a:gdLst/>
              <a:ahLst/>
              <a:cxnLst/>
              <a:rect l="l" t="t" r="r" b="b"/>
              <a:pathLst>
                <a:path w="1417549" h="183966">
                  <a:moveTo>
                    <a:pt x="29919" y="0"/>
                  </a:moveTo>
                  <a:lnTo>
                    <a:pt x="1387630" y="0"/>
                  </a:lnTo>
                  <a:cubicBezTo>
                    <a:pt x="1404154" y="0"/>
                    <a:pt x="1417549" y="13395"/>
                    <a:pt x="1417549" y="29919"/>
                  </a:cubicBezTo>
                  <a:lnTo>
                    <a:pt x="1417549" y="154047"/>
                  </a:lnTo>
                  <a:cubicBezTo>
                    <a:pt x="1417549" y="170571"/>
                    <a:pt x="1404154" y="183966"/>
                    <a:pt x="1387630" y="183966"/>
                  </a:cubicBezTo>
                  <a:lnTo>
                    <a:pt x="29919" y="183966"/>
                  </a:lnTo>
                  <a:cubicBezTo>
                    <a:pt x="13395" y="183966"/>
                    <a:pt x="0" y="170571"/>
                    <a:pt x="0" y="154047"/>
                  </a:cubicBezTo>
                  <a:lnTo>
                    <a:pt x="0" y="29919"/>
                  </a:lnTo>
                  <a:cubicBezTo>
                    <a:pt x="0" y="13395"/>
                    <a:pt x="13395" y="0"/>
                    <a:pt x="299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5" name="TextBox 45"/>
            <p:cNvSpPr txBox="1"/>
            <p:nvPr/>
          </p:nvSpPr>
          <p:spPr>
            <a:xfrm>
              <a:off x="0" y="19050"/>
              <a:ext cx="1417549" cy="16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2054482" y="541269"/>
            <a:ext cx="14842877" cy="1201676"/>
            <a:chOff x="0" y="0"/>
            <a:chExt cx="3909235" cy="31649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3909235" cy="316491"/>
            </a:xfrm>
            <a:custGeom>
              <a:avLst/>
              <a:gdLst/>
              <a:ahLst/>
              <a:cxnLst/>
              <a:rect l="l" t="t" r="r" b="b"/>
              <a:pathLst>
                <a:path w="3909235" h="316491">
                  <a:moveTo>
                    <a:pt x="19820" y="0"/>
                  </a:moveTo>
                  <a:lnTo>
                    <a:pt x="3889415" y="0"/>
                  </a:lnTo>
                  <a:cubicBezTo>
                    <a:pt x="3894671" y="0"/>
                    <a:pt x="3899713" y="2088"/>
                    <a:pt x="3903430" y="5805"/>
                  </a:cubicBezTo>
                  <a:cubicBezTo>
                    <a:pt x="3907147" y="9522"/>
                    <a:pt x="3909235" y="14564"/>
                    <a:pt x="3909235" y="19820"/>
                  </a:cubicBezTo>
                  <a:lnTo>
                    <a:pt x="3909235" y="296670"/>
                  </a:lnTo>
                  <a:cubicBezTo>
                    <a:pt x="3909235" y="301927"/>
                    <a:pt x="3907147" y="306969"/>
                    <a:pt x="3903430" y="310686"/>
                  </a:cubicBezTo>
                  <a:cubicBezTo>
                    <a:pt x="3899713" y="314403"/>
                    <a:pt x="3894671" y="316491"/>
                    <a:pt x="3889415" y="316491"/>
                  </a:cubicBezTo>
                  <a:lnTo>
                    <a:pt x="19820" y="316491"/>
                  </a:lnTo>
                  <a:cubicBezTo>
                    <a:pt x="8874" y="316491"/>
                    <a:pt x="0" y="307617"/>
                    <a:pt x="0" y="296670"/>
                  </a:cubicBezTo>
                  <a:lnTo>
                    <a:pt x="0" y="19820"/>
                  </a:lnTo>
                  <a:cubicBezTo>
                    <a:pt x="0" y="8874"/>
                    <a:pt x="8874" y="0"/>
                    <a:pt x="1982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8" name="TextBox 48"/>
            <p:cNvSpPr txBox="1"/>
            <p:nvPr/>
          </p:nvSpPr>
          <p:spPr>
            <a:xfrm>
              <a:off x="0" y="19050"/>
              <a:ext cx="3909235" cy="2974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2536402" y="753913"/>
            <a:ext cx="7374273" cy="848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66"/>
              </a:lnSpc>
              <a:spcBef>
                <a:spcPct val="0"/>
              </a:spcBef>
            </a:pPr>
            <a:r>
              <a:rPr lang="en-US" sz="44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Import essential libraries</a:t>
            </a:r>
          </a:p>
        </p:txBody>
      </p:sp>
      <p:grpSp>
        <p:nvGrpSpPr>
          <p:cNvPr id="50" name="Group 50"/>
          <p:cNvGrpSpPr/>
          <p:nvPr/>
        </p:nvGrpSpPr>
        <p:grpSpPr>
          <a:xfrm rot="-4011154">
            <a:off x="20193238" y="-7575225"/>
            <a:ext cx="17403374" cy="34798146"/>
            <a:chOff x="0" y="0"/>
            <a:chExt cx="4583605" cy="9164944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4583605" cy="9164944"/>
            </a:xfrm>
            <a:custGeom>
              <a:avLst/>
              <a:gdLst/>
              <a:ahLst/>
              <a:cxnLst/>
              <a:rect l="l" t="t" r="r" b="b"/>
              <a:pathLst>
                <a:path w="4583605" h="9164944">
                  <a:moveTo>
                    <a:pt x="0" y="0"/>
                  </a:moveTo>
                  <a:lnTo>
                    <a:pt x="4583605" y="0"/>
                  </a:lnTo>
                  <a:lnTo>
                    <a:pt x="4583605" y="9164944"/>
                  </a:lnTo>
                  <a:lnTo>
                    <a:pt x="0" y="9164944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52" name="TextBox 52"/>
            <p:cNvSpPr txBox="1"/>
            <p:nvPr/>
          </p:nvSpPr>
          <p:spPr>
            <a:xfrm>
              <a:off x="0" y="19050"/>
              <a:ext cx="4583605" cy="91458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 rot="6900065">
            <a:off x="-11870638" y="5812019"/>
            <a:ext cx="20251759" cy="18180272"/>
            <a:chOff x="0" y="0"/>
            <a:chExt cx="5333797" cy="478822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36000"/>
                  </a:srgbClr>
                </a:gs>
              </a:gsLst>
              <a:lin ang="5400000"/>
            </a:gradFill>
          </p:spPr>
        </p:sp>
        <p:sp>
          <p:nvSpPr>
            <p:cNvPr id="55" name="TextBox 55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16666" r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758" y="7997897"/>
            <a:ext cx="9457763" cy="10287000"/>
            <a:chOff x="0" y="0"/>
            <a:chExt cx="249093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0933" cy="2709333"/>
            </a:xfrm>
            <a:custGeom>
              <a:avLst/>
              <a:gdLst/>
              <a:ahLst/>
              <a:cxnLst/>
              <a:rect l="l" t="t" r="r" b="b"/>
              <a:pathLst>
                <a:path w="2490933" h="2709333">
                  <a:moveTo>
                    <a:pt x="0" y="0"/>
                  </a:moveTo>
                  <a:lnTo>
                    <a:pt x="2490933" y="0"/>
                  </a:lnTo>
                  <a:lnTo>
                    <a:pt x="249093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2490933" cy="26902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84101" y="674888"/>
            <a:ext cx="1156485" cy="1164958"/>
          </a:xfrm>
          <a:custGeom>
            <a:avLst/>
            <a:gdLst/>
            <a:ahLst/>
            <a:cxnLst/>
            <a:rect l="l" t="t" r="r" b="b"/>
            <a:pathLst>
              <a:path w="1156485" h="1164958">
                <a:moveTo>
                  <a:pt x="0" y="0"/>
                </a:moveTo>
                <a:lnTo>
                  <a:pt x="1156486" y="0"/>
                </a:lnTo>
                <a:lnTo>
                  <a:pt x="1156486" y="1164958"/>
                </a:lnTo>
                <a:lnTo>
                  <a:pt x="0" y="11649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4011154">
            <a:off x="10631790" y="-389886"/>
            <a:ext cx="17403374" cy="15009081"/>
            <a:chOff x="0" y="0"/>
            <a:chExt cx="4583605" cy="39530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583605" cy="3953009"/>
            </a:xfrm>
            <a:custGeom>
              <a:avLst/>
              <a:gdLst/>
              <a:ahLst/>
              <a:cxnLst/>
              <a:rect l="l" t="t" r="r" b="b"/>
              <a:pathLst>
                <a:path w="4583605" h="3953009">
                  <a:moveTo>
                    <a:pt x="0" y="0"/>
                  </a:moveTo>
                  <a:lnTo>
                    <a:pt x="4583605" y="0"/>
                  </a:lnTo>
                  <a:lnTo>
                    <a:pt x="4583605" y="3953009"/>
                  </a:lnTo>
                  <a:lnTo>
                    <a:pt x="0" y="3953009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19050"/>
              <a:ext cx="4583605" cy="3933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7845654">
            <a:off x="-9247608" y="-5241691"/>
            <a:ext cx="17403374" cy="15009081"/>
            <a:chOff x="0" y="0"/>
            <a:chExt cx="4583605" cy="395300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583605" cy="3953009"/>
            </a:xfrm>
            <a:custGeom>
              <a:avLst/>
              <a:gdLst/>
              <a:ahLst/>
              <a:cxnLst/>
              <a:rect l="l" t="t" r="r" b="b"/>
              <a:pathLst>
                <a:path w="4583605" h="3953009">
                  <a:moveTo>
                    <a:pt x="0" y="0"/>
                  </a:moveTo>
                  <a:lnTo>
                    <a:pt x="4583605" y="0"/>
                  </a:lnTo>
                  <a:lnTo>
                    <a:pt x="4583605" y="3953009"/>
                  </a:lnTo>
                  <a:lnTo>
                    <a:pt x="0" y="3953009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73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19050"/>
              <a:ext cx="4583605" cy="3933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3419604" y="2262850"/>
            <a:ext cx="11448792" cy="5784737"/>
          </a:xfrm>
          <a:custGeom>
            <a:avLst/>
            <a:gdLst/>
            <a:ahLst/>
            <a:cxnLst/>
            <a:rect l="l" t="t" r="r" b="b"/>
            <a:pathLst>
              <a:path w="11448792" h="5784737">
                <a:moveTo>
                  <a:pt x="0" y="0"/>
                </a:moveTo>
                <a:lnTo>
                  <a:pt x="11448792" y="0"/>
                </a:lnTo>
                <a:lnTo>
                  <a:pt x="11448792" y="5784737"/>
                </a:lnTo>
                <a:lnTo>
                  <a:pt x="0" y="57847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84" b="-20479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770412" y="8568720"/>
            <a:ext cx="8484096" cy="555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6"/>
              </a:lnSpc>
              <a:spcBef>
                <a:spcPct val="0"/>
              </a:spcBef>
            </a:pPr>
            <a:r>
              <a:rPr lang="en-US" sz="28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Total number of entries collect from webiste: 500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07682" y="485683"/>
            <a:ext cx="14789677" cy="1354163"/>
            <a:chOff x="0" y="0"/>
            <a:chExt cx="3895223" cy="35665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95223" cy="356652"/>
            </a:xfrm>
            <a:custGeom>
              <a:avLst/>
              <a:gdLst/>
              <a:ahLst/>
              <a:cxnLst/>
              <a:rect l="l" t="t" r="r" b="b"/>
              <a:pathLst>
                <a:path w="3895223" h="356652">
                  <a:moveTo>
                    <a:pt x="19892" y="0"/>
                  </a:moveTo>
                  <a:lnTo>
                    <a:pt x="3875332" y="0"/>
                  </a:lnTo>
                  <a:cubicBezTo>
                    <a:pt x="3886318" y="0"/>
                    <a:pt x="3895223" y="8906"/>
                    <a:pt x="3895223" y="19892"/>
                  </a:cubicBezTo>
                  <a:lnTo>
                    <a:pt x="3895223" y="336760"/>
                  </a:lnTo>
                  <a:cubicBezTo>
                    <a:pt x="3895223" y="342036"/>
                    <a:pt x="3893128" y="347095"/>
                    <a:pt x="3889397" y="350826"/>
                  </a:cubicBezTo>
                  <a:cubicBezTo>
                    <a:pt x="3885667" y="354556"/>
                    <a:pt x="3880607" y="356652"/>
                    <a:pt x="3875332" y="356652"/>
                  </a:cubicBezTo>
                  <a:lnTo>
                    <a:pt x="19892" y="356652"/>
                  </a:lnTo>
                  <a:cubicBezTo>
                    <a:pt x="8906" y="356652"/>
                    <a:pt x="0" y="347746"/>
                    <a:pt x="0" y="336760"/>
                  </a:cubicBezTo>
                  <a:lnTo>
                    <a:pt x="0" y="19892"/>
                  </a:lnTo>
                  <a:cubicBezTo>
                    <a:pt x="0" y="14616"/>
                    <a:pt x="2096" y="9557"/>
                    <a:pt x="5826" y="5826"/>
                  </a:cubicBezTo>
                  <a:cubicBezTo>
                    <a:pt x="9557" y="2096"/>
                    <a:pt x="14616" y="0"/>
                    <a:pt x="198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0" y="19050"/>
              <a:ext cx="3895223" cy="337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711631" y="705148"/>
            <a:ext cx="8108057" cy="87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06"/>
              </a:lnSpc>
              <a:spcBef>
                <a:spcPct val="0"/>
              </a:spcBef>
            </a:pPr>
            <a:r>
              <a:rPr lang="en-US" sz="45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Scraping Data From website</a:t>
            </a:r>
          </a:p>
        </p:txBody>
      </p:sp>
      <p:grpSp>
        <p:nvGrpSpPr>
          <p:cNvPr id="19" name="Group 19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0852" y="671916"/>
            <a:ext cx="1025782" cy="1033297"/>
          </a:xfrm>
          <a:custGeom>
            <a:avLst/>
            <a:gdLst/>
            <a:ahLst/>
            <a:cxnLst/>
            <a:rect l="l" t="t" r="r" b="b"/>
            <a:pathLst>
              <a:path w="1025782" h="1033297">
                <a:moveTo>
                  <a:pt x="0" y="0"/>
                </a:moveTo>
                <a:lnTo>
                  <a:pt x="1025781" y="0"/>
                </a:lnTo>
                <a:lnTo>
                  <a:pt x="1025781" y="1033297"/>
                </a:lnTo>
                <a:lnTo>
                  <a:pt x="0" y="1033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00852" y="2262850"/>
            <a:ext cx="16886297" cy="7426630"/>
            <a:chOff x="0" y="0"/>
            <a:chExt cx="4447420" cy="19559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47420" cy="1955985"/>
            </a:xfrm>
            <a:custGeom>
              <a:avLst/>
              <a:gdLst/>
              <a:ahLst/>
              <a:cxnLst/>
              <a:rect l="l" t="t" r="r" b="b"/>
              <a:pathLst>
                <a:path w="4447420" h="1955985">
                  <a:moveTo>
                    <a:pt x="17422" y="0"/>
                  </a:moveTo>
                  <a:lnTo>
                    <a:pt x="4429998" y="0"/>
                  </a:lnTo>
                  <a:cubicBezTo>
                    <a:pt x="4439620" y="0"/>
                    <a:pt x="4447420" y="7800"/>
                    <a:pt x="4447420" y="17422"/>
                  </a:cubicBezTo>
                  <a:lnTo>
                    <a:pt x="4447420" y="1938563"/>
                  </a:lnTo>
                  <a:cubicBezTo>
                    <a:pt x="4447420" y="1943183"/>
                    <a:pt x="4445584" y="1947615"/>
                    <a:pt x="4442317" y="1950882"/>
                  </a:cubicBezTo>
                  <a:cubicBezTo>
                    <a:pt x="4439050" y="1954149"/>
                    <a:pt x="4434618" y="1955985"/>
                    <a:pt x="4429998" y="1955985"/>
                  </a:cubicBezTo>
                  <a:lnTo>
                    <a:pt x="17422" y="1955985"/>
                  </a:lnTo>
                  <a:cubicBezTo>
                    <a:pt x="7800" y="1955985"/>
                    <a:pt x="0" y="1948185"/>
                    <a:pt x="0" y="1938563"/>
                  </a:cubicBezTo>
                  <a:lnTo>
                    <a:pt x="0" y="17422"/>
                  </a:lnTo>
                  <a:cubicBezTo>
                    <a:pt x="0" y="7800"/>
                    <a:pt x="7800" y="0"/>
                    <a:pt x="17422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4447420" cy="1936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970032" y="9205305"/>
            <a:ext cx="10974931" cy="48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9"/>
              </a:lnSpc>
            </a:pPr>
            <a:endParaRPr/>
          </a:p>
        </p:txBody>
      </p:sp>
      <p:sp>
        <p:nvSpPr>
          <p:cNvPr id="7" name="Freeform 7"/>
          <p:cNvSpPr/>
          <p:nvPr/>
        </p:nvSpPr>
        <p:spPr>
          <a:xfrm>
            <a:off x="-5434081" y="-600330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3" y="0"/>
                </a:lnTo>
                <a:lnTo>
                  <a:pt x="11404113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2054482" y="2948071"/>
            <a:ext cx="14223098" cy="5960358"/>
            <a:chOff x="0" y="0"/>
            <a:chExt cx="3710297" cy="15548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10297" cy="1554844"/>
            </a:xfrm>
            <a:custGeom>
              <a:avLst/>
              <a:gdLst/>
              <a:ahLst/>
              <a:cxnLst/>
              <a:rect l="l" t="t" r="r" b="b"/>
              <a:pathLst>
                <a:path w="3710297" h="1554844">
                  <a:moveTo>
                    <a:pt x="11431" y="0"/>
                  </a:moveTo>
                  <a:lnTo>
                    <a:pt x="3698866" y="0"/>
                  </a:lnTo>
                  <a:cubicBezTo>
                    <a:pt x="3705180" y="0"/>
                    <a:pt x="3710297" y="5118"/>
                    <a:pt x="3710297" y="11431"/>
                  </a:cubicBezTo>
                  <a:lnTo>
                    <a:pt x="3710297" y="1543413"/>
                  </a:lnTo>
                  <a:cubicBezTo>
                    <a:pt x="3710297" y="1549726"/>
                    <a:pt x="3705180" y="1554844"/>
                    <a:pt x="3698866" y="1554844"/>
                  </a:cubicBezTo>
                  <a:lnTo>
                    <a:pt x="11431" y="1554844"/>
                  </a:lnTo>
                  <a:cubicBezTo>
                    <a:pt x="5118" y="1554844"/>
                    <a:pt x="0" y="1549726"/>
                    <a:pt x="0" y="1543413"/>
                  </a:cubicBezTo>
                  <a:lnTo>
                    <a:pt x="0" y="11431"/>
                  </a:lnTo>
                  <a:cubicBezTo>
                    <a:pt x="0" y="5118"/>
                    <a:pt x="5118" y="0"/>
                    <a:pt x="114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19050"/>
              <a:ext cx="3710297" cy="1535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739885" y="3372361"/>
            <a:ext cx="11335121" cy="5207607"/>
          </a:xfrm>
          <a:custGeom>
            <a:avLst/>
            <a:gdLst/>
            <a:ahLst/>
            <a:cxnLst/>
            <a:rect l="l" t="t" r="r" b="b"/>
            <a:pathLst>
              <a:path w="11335121" h="5207607">
                <a:moveTo>
                  <a:pt x="0" y="0"/>
                </a:moveTo>
                <a:lnTo>
                  <a:pt x="11335121" y="0"/>
                </a:lnTo>
                <a:lnTo>
                  <a:pt x="11335121" y="5207607"/>
                </a:lnTo>
                <a:lnTo>
                  <a:pt x="0" y="52076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 rot="1383774">
            <a:off x="-6353476" y="-4222724"/>
            <a:ext cx="11226909" cy="14341591"/>
            <a:chOff x="0" y="0"/>
            <a:chExt cx="2956881" cy="377720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511159" y="3268165"/>
            <a:ext cx="11740624" cy="5311803"/>
            <a:chOff x="0" y="0"/>
            <a:chExt cx="3062708" cy="138565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062708" cy="1385659"/>
            </a:xfrm>
            <a:custGeom>
              <a:avLst/>
              <a:gdLst/>
              <a:ahLst/>
              <a:cxnLst/>
              <a:rect l="l" t="t" r="r" b="b"/>
              <a:pathLst>
                <a:path w="3062708" h="1385659">
                  <a:moveTo>
                    <a:pt x="13848" y="0"/>
                  </a:moveTo>
                  <a:lnTo>
                    <a:pt x="3048861" y="0"/>
                  </a:lnTo>
                  <a:cubicBezTo>
                    <a:pt x="3056509" y="0"/>
                    <a:pt x="3062708" y="6200"/>
                    <a:pt x="3062708" y="13848"/>
                  </a:cubicBezTo>
                  <a:lnTo>
                    <a:pt x="3062708" y="1371812"/>
                  </a:lnTo>
                  <a:cubicBezTo>
                    <a:pt x="3062708" y="1375484"/>
                    <a:pt x="3061249" y="1379007"/>
                    <a:pt x="3058652" y="1381604"/>
                  </a:cubicBezTo>
                  <a:cubicBezTo>
                    <a:pt x="3056056" y="1384200"/>
                    <a:pt x="3052533" y="1385659"/>
                    <a:pt x="3048861" y="1385659"/>
                  </a:cubicBezTo>
                  <a:lnTo>
                    <a:pt x="13848" y="1385659"/>
                  </a:lnTo>
                  <a:cubicBezTo>
                    <a:pt x="6200" y="1385659"/>
                    <a:pt x="0" y="1379460"/>
                    <a:pt x="0" y="1371812"/>
                  </a:cubicBezTo>
                  <a:lnTo>
                    <a:pt x="0" y="13848"/>
                  </a:lnTo>
                  <a:cubicBezTo>
                    <a:pt x="0" y="6200"/>
                    <a:pt x="6200" y="0"/>
                    <a:pt x="138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19050"/>
              <a:ext cx="3062708" cy="1366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54482" y="511483"/>
            <a:ext cx="14789677" cy="1160817"/>
            <a:chOff x="0" y="0"/>
            <a:chExt cx="3895223" cy="30573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895223" cy="305730"/>
            </a:xfrm>
            <a:custGeom>
              <a:avLst/>
              <a:gdLst/>
              <a:ahLst/>
              <a:cxnLst/>
              <a:rect l="l" t="t" r="r" b="b"/>
              <a:pathLst>
                <a:path w="3895223" h="305730">
                  <a:moveTo>
                    <a:pt x="19892" y="0"/>
                  </a:moveTo>
                  <a:lnTo>
                    <a:pt x="3875332" y="0"/>
                  </a:lnTo>
                  <a:cubicBezTo>
                    <a:pt x="3886318" y="0"/>
                    <a:pt x="3895223" y="8906"/>
                    <a:pt x="3895223" y="19892"/>
                  </a:cubicBezTo>
                  <a:lnTo>
                    <a:pt x="3895223" y="285838"/>
                  </a:lnTo>
                  <a:cubicBezTo>
                    <a:pt x="3895223" y="291113"/>
                    <a:pt x="3893128" y="296173"/>
                    <a:pt x="3889397" y="299903"/>
                  </a:cubicBezTo>
                  <a:cubicBezTo>
                    <a:pt x="3885667" y="303634"/>
                    <a:pt x="3880607" y="305730"/>
                    <a:pt x="3875332" y="305730"/>
                  </a:cubicBezTo>
                  <a:lnTo>
                    <a:pt x="19892" y="305730"/>
                  </a:lnTo>
                  <a:cubicBezTo>
                    <a:pt x="8906" y="305730"/>
                    <a:pt x="0" y="296824"/>
                    <a:pt x="0" y="285838"/>
                  </a:cubicBezTo>
                  <a:lnTo>
                    <a:pt x="0" y="19892"/>
                  </a:lnTo>
                  <a:cubicBezTo>
                    <a:pt x="0" y="14616"/>
                    <a:pt x="2096" y="9557"/>
                    <a:pt x="5826" y="5826"/>
                  </a:cubicBezTo>
                  <a:cubicBezTo>
                    <a:pt x="9557" y="2096"/>
                    <a:pt x="14616" y="0"/>
                    <a:pt x="198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3895223" cy="2866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734669" y="750748"/>
            <a:ext cx="12517114" cy="739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26"/>
              </a:lnSpc>
              <a:spcBef>
                <a:spcPct val="0"/>
              </a:spcBef>
            </a:pPr>
            <a:r>
              <a:rPr lang="en-US" sz="38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Data Wrangling Process — From Raw to Refined Data</a:t>
            </a:r>
          </a:p>
        </p:txBody>
      </p:sp>
      <p:grpSp>
        <p:nvGrpSpPr>
          <p:cNvPr id="22" name="Group 22"/>
          <p:cNvGrpSpPr/>
          <p:nvPr/>
        </p:nvGrpSpPr>
        <p:grpSpPr>
          <a:xfrm rot="1839595">
            <a:off x="17328714" y="-1623765"/>
            <a:ext cx="20251759" cy="18180272"/>
            <a:chOff x="0" y="0"/>
            <a:chExt cx="5333797" cy="478822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5809" y="671916"/>
            <a:ext cx="1025782" cy="1033297"/>
          </a:xfrm>
          <a:custGeom>
            <a:avLst/>
            <a:gdLst/>
            <a:ahLst/>
            <a:cxnLst/>
            <a:rect l="l" t="t" r="r" b="b"/>
            <a:pathLst>
              <a:path w="1025782" h="1033297">
                <a:moveTo>
                  <a:pt x="0" y="0"/>
                </a:moveTo>
                <a:lnTo>
                  <a:pt x="1025782" y="0"/>
                </a:lnTo>
                <a:lnTo>
                  <a:pt x="1025782" y="1033297"/>
                </a:lnTo>
                <a:lnTo>
                  <a:pt x="0" y="1033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879623" y="6261408"/>
            <a:ext cx="406389" cy="229794"/>
          </a:xfrm>
          <a:custGeom>
            <a:avLst/>
            <a:gdLst/>
            <a:ahLst/>
            <a:cxnLst/>
            <a:rect l="l" t="t" r="r" b="b"/>
            <a:pathLst>
              <a:path w="406389" h="229794">
                <a:moveTo>
                  <a:pt x="0" y="0"/>
                </a:moveTo>
                <a:lnTo>
                  <a:pt x="406389" y="0"/>
                </a:lnTo>
                <a:lnTo>
                  <a:pt x="406389" y="229795"/>
                </a:lnTo>
                <a:lnTo>
                  <a:pt x="0" y="2297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286012" y="2612720"/>
            <a:ext cx="13159564" cy="6645580"/>
          </a:xfrm>
          <a:custGeom>
            <a:avLst/>
            <a:gdLst/>
            <a:ahLst/>
            <a:cxnLst/>
            <a:rect l="l" t="t" r="r" b="b"/>
            <a:pathLst>
              <a:path w="13159564" h="6645580">
                <a:moveTo>
                  <a:pt x="0" y="0"/>
                </a:moveTo>
                <a:lnTo>
                  <a:pt x="13159564" y="0"/>
                </a:lnTo>
                <a:lnTo>
                  <a:pt x="13159564" y="6645580"/>
                </a:lnTo>
                <a:lnTo>
                  <a:pt x="0" y="66455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978931" y="9305925"/>
            <a:ext cx="8881285" cy="629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9"/>
              </a:lnSpc>
            </a:pPr>
            <a:endParaRPr/>
          </a:p>
        </p:txBody>
      </p:sp>
      <p:sp>
        <p:nvSpPr>
          <p:cNvPr id="6" name="Freeform 6"/>
          <p:cNvSpPr/>
          <p:nvPr/>
        </p:nvSpPr>
        <p:spPr>
          <a:xfrm>
            <a:off x="10935766" y="-600330"/>
            <a:ext cx="11404113" cy="11487660"/>
          </a:xfrm>
          <a:custGeom>
            <a:avLst/>
            <a:gdLst/>
            <a:ahLst/>
            <a:cxnLst/>
            <a:rect l="l" t="t" r="r" b="b"/>
            <a:pathLst>
              <a:path w="11404113" h="11487660">
                <a:moveTo>
                  <a:pt x="0" y="0"/>
                </a:moveTo>
                <a:lnTo>
                  <a:pt x="11404114" y="0"/>
                </a:lnTo>
                <a:lnTo>
                  <a:pt x="11404114" y="11487660"/>
                </a:lnTo>
                <a:lnTo>
                  <a:pt x="0" y="1148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1383774">
            <a:off x="-6609355" y="-3443166"/>
            <a:ext cx="11226909" cy="14341591"/>
            <a:chOff x="0" y="0"/>
            <a:chExt cx="2956881" cy="37772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082818" y="2351678"/>
            <a:ext cx="13674986" cy="7167665"/>
            <a:chOff x="0" y="0"/>
            <a:chExt cx="3567314" cy="18697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567314" cy="1869787"/>
            </a:xfrm>
            <a:custGeom>
              <a:avLst/>
              <a:gdLst/>
              <a:ahLst/>
              <a:cxnLst/>
              <a:rect l="l" t="t" r="r" b="b"/>
              <a:pathLst>
                <a:path w="3567314" h="1869787">
                  <a:moveTo>
                    <a:pt x="11889" y="0"/>
                  </a:moveTo>
                  <a:lnTo>
                    <a:pt x="3555426" y="0"/>
                  </a:lnTo>
                  <a:cubicBezTo>
                    <a:pt x="3558579" y="0"/>
                    <a:pt x="3561603" y="1253"/>
                    <a:pt x="3563832" y="3482"/>
                  </a:cubicBezTo>
                  <a:cubicBezTo>
                    <a:pt x="3566062" y="5712"/>
                    <a:pt x="3567314" y="8736"/>
                    <a:pt x="3567314" y="11889"/>
                  </a:cubicBezTo>
                  <a:lnTo>
                    <a:pt x="3567314" y="1857898"/>
                  </a:lnTo>
                  <a:cubicBezTo>
                    <a:pt x="3567314" y="1864464"/>
                    <a:pt x="3561991" y="1869787"/>
                    <a:pt x="3555426" y="1869787"/>
                  </a:cubicBezTo>
                  <a:lnTo>
                    <a:pt x="11889" y="1869787"/>
                  </a:lnTo>
                  <a:cubicBezTo>
                    <a:pt x="5323" y="1869787"/>
                    <a:pt x="0" y="1864464"/>
                    <a:pt x="0" y="1857898"/>
                  </a:cubicBezTo>
                  <a:lnTo>
                    <a:pt x="0" y="11889"/>
                  </a:lnTo>
                  <a:cubicBezTo>
                    <a:pt x="0" y="5323"/>
                    <a:pt x="5323" y="0"/>
                    <a:pt x="118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19050"/>
              <a:ext cx="3567314" cy="18507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054482" y="511483"/>
            <a:ext cx="14789677" cy="1354163"/>
            <a:chOff x="0" y="0"/>
            <a:chExt cx="3895223" cy="35665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95223" cy="356652"/>
            </a:xfrm>
            <a:custGeom>
              <a:avLst/>
              <a:gdLst/>
              <a:ahLst/>
              <a:cxnLst/>
              <a:rect l="l" t="t" r="r" b="b"/>
              <a:pathLst>
                <a:path w="3895223" h="356652">
                  <a:moveTo>
                    <a:pt x="19892" y="0"/>
                  </a:moveTo>
                  <a:lnTo>
                    <a:pt x="3875332" y="0"/>
                  </a:lnTo>
                  <a:cubicBezTo>
                    <a:pt x="3886318" y="0"/>
                    <a:pt x="3895223" y="8906"/>
                    <a:pt x="3895223" y="19892"/>
                  </a:cubicBezTo>
                  <a:lnTo>
                    <a:pt x="3895223" y="336760"/>
                  </a:lnTo>
                  <a:cubicBezTo>
                    <a:pt x="3895223" y="342036"/>
                    <a:pt x="3893128" y="347095"/>
                    <a:pt x="3889397" y="350826"/>
                  </a:cubicBezTo>
                  <a:cubicBezTo>
                    <a:pt x="3885667" y="354556"/>
                    <a:pt x="3880607" y="356652"/>
                    <a:pt x="3875332" y="356652"/>
                  </a:cubicBezTo>
                  <a:lnTo>
                    <a:pt x="19892" y="356652"/>
                  </a:lnTo>
                  <a:cubicBezTo>
                    <a:pt x="8906" y="356652"/>
                    <a:pt x="0" y="347746"/>
                    <a:pt x="0" y="336760"/>
                  </a:cubicBezTo>
                  <a:lnTo>
                    <a:pt x="0" y="19892"/>
                  </a:lnTo>
                  <a:cubicBezTo>
                    <a:pt x="0" y="14616"/>
                    <a:pt x="2096" y="9557"/>
                    <a:pt x="5826" y="5826"/>
                  </a:cubicBezTo>
                  <a:cubicBezTo>
                    <a:pt x="9557" y="2096"/>
                    <a:pt x="14616" y="0"/>
                    <a:pt x="198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19050"/>
              <a:ext cx="3895223" cy="337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537356" y="643115"/>
            <a:ext cx="8881285" cy="90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46"/>
              </a:lnSpc>
              <a:spcBef>
                <a:spcPct val="0"/>
              </a:spcBef>
            </a:pPr>
            <a:r>
              <a:rPr lang="en-US" sz="46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After Data Wrangling Process</a:t>
            </a:r>
          </a:p>
        </p:txBody>
      </p:sp>
      <p:grpSp>
        <p:nvGrpSpPr>
          <p:cNvPr id="17" name="Group 17"/>
          <p:cNvGrpSpPr/>
          <p:nvPr/>
        </p:nvGrpSpPr>
        <p:grpSpPr>
          <a:xfrm rot="1839595">
            <a:off x="20479232" y="-10903470"/>
            <a:ext cx="20251759" cy="18180272"/>
            <a:chOff x="0" y="0"/>
            <a:chExt cx="5333797" cy="47882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1839595">
            <a:off x="-12535924" y="-1734378"/>
            <a:ext cx="20251759" cy="18180272"/>
            <a:chOff x="0" y="0"/>
            <a:chExt cx="5333797" cy="478822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6412040" y="-1478779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3271052" y="1970628"/>
            <a:ext cx="11301259" cy="4958427"/>
          </a:xfrm>
          <a:custGeom>
            <a:avLst/>
            <a:gdLst/>
            <a:ahLst/>
            <a:cxnLst/>
            <a:rect l="l" t="t" r="r" b="b"/>
            <a:pathLst>
              <a:path w="11301259" h="4958427">
                <a:moveTo>
                  <a:pt x="0" y="0"/>
                </a:moveTo>
                <a:lnTo>
                  <a:pt x="11301259" y="0"/>
                </a:lnTo>
                <a:lnTo>
                  <a:pt x="11301259" y="4958428"/>
                </a:lnTo>
                <a:lnTo>
                  <a:pt x="0" y="49584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967190" y="1551311"/>
            <a:ext cx="11878389" cy="5620535"/>
            <a:chOff x="0" y="0"/>
            <a:chExt cx="3098646" cy="14661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098647" cy="1466196"/>
            </a:xfrm>
            <a:custGeom>
              <a:avLst/>
              <a:gdLst/>
              <a:ahLst/>
              <a:cxnLst/>
              <a:rect l="l" t="t" r="r" b="b"/>
              <a:pathLst>
                <a:path w="3098647" h="1466196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452509"/>
                  </a:lnTo>
                  <a:cubicBezTo>
                    <a:pt x="3098647" y="1460069"/>
                    <a:pt x="3092519" y="1466196"/>
                    <a:pt x="3084959" y="1466196"/>
                  </a:cubicBezTo>
                  <a:lnTo>
                    <a:pt x="13687" y="1466196"/>
                  </a:lnTo>
                  <a:cubicBezTo>
                    <a:pt x="6128" y="1466196"/>
                    <a:pt x="0" y="1460069"/>
                    <a:pt x="0" y="1452509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19050"/>
              <a:ext cx="3098646" cy="1447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778694" y="534593"/>
            <a:ext cx="9051231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Top 15 Revenue Share by Ownership (Treemap)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51595" y="7933847"/>
            <a:ext cx="9230916" cy="61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🏛️ Public Sector Dominance: Govt of India leads with 44.5% of total revenue.</a:t>
            </a:r>
          </a:p>
          <a:p>
            <a:pPr marL="361910" lvl="1" indent="-180955" algn="l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💼 Other Key Players: Ambani, Aditya Birla &amp; Jindal groups contribute ~12% combined.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316721" y="1831514"/>
            <a:ext cx="11654558" cy="5284788"/>
            <a:chOff x="0" y="0"/>
            <a:chExt cx="3040257" cy="137861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40257" cy="1378612"/>
            </a:xfrm>
            <a:custGeom>
              <a:avLst/>
              <a:gdLst/>
              <a:ahLst/>
              <a:cxnLst/>
              <a:rect l="l" t="t" r="r" b="b"/>
              <a:pathLst>
                <a:path w="3040257" h="1378612">
                  <a:moveTo>
                    <a:pt x="13950" y="0"/>
                  </a:moveTo>
                  <a:lnTo>
                    <a:pt x="3026307" y="0"/>
                  </a:lnTo>
                  <a:cubicBezTo>
                    <a:pt x="3030007" y="0"/>
                    <a:pt x="3033555" y="1470"/>
                    <a:pt x="3036171" y="4086"/>
                  </a:cubicBezTo>
                  <a:cubicBezTo>
                    <a:pt x="3038787" y="6702"/>
                    <a:pt x="3040257" y="10250"/>
                    <a:pt x="3040257" y="13950"/>
                  </a:cubicBezTo>
                  <a:lnTo>
                    <a:pt x="3040257" y="1364662"/>
                  </a:lnTo>
                  <a:cubicBezTo>
                    <a:pt x="3040257" y="1372367"/>
                    <a:pt x="3034011" y="1378612"/>
                    <a:pt x="3026307" y="1378612"/>
                  </a:cubicBezTo>
                  <a:lnTo>
                    <a:pt x="13950" y="1378612"/>
                  </a:lnTo>
                  <a:cubicBezTo>
                    <a:pt x="10250" y="1378612"/>
                    <a:pt x="6702" y="1377142"/>
                    <a:pt x="4086" y="1374526"/>
                  </a:cubicBezTo>
                  <a:cubicBezTo>
                    <a:pt x="1470" y="1371910"/>
                    <a:pt x="0" y="1368362"/>
                    <a:pt x="0" y="1364662"/>
                  </a:cubicBezTo>
                  <a:lnTo>
                    <a:pt x="0" y="13950"/>
                  </a:lnTo>
                  <a:cubicBezTo>
                    <a:pt x="0" y="6246"/>
                    <a:pt x="6246" y="0"/>
                    <a:pt x="139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40257" cy="13595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2011040"/>
            <a:ext cx="11301259" cy="4901921"/>
          </a:xfrm>
          <a:custGeom>
            <a:avLst/>
            <a:gdLst/>
            <a:ahLst/>
            <a:cxnLst/>
            <a:rect l="l" t="t" r="r" b="b"/>
            <a:pathLst>
              <a:path w="11301259" h="4901921">
                <a:moveTo>
                  <a:pt x="0" y="0"/>
                </a:moveTo>
                <a:lnTo>
                  <a:pt x="11301258" y="0"/>
                </a:lnTo>
                <a:lnTo>
                  <a:pt x="11301258" y="4901921"/>
                </a:lnTo>
                <a:lnTo>
                  <a:pt x="0" y="49019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253332" y="534593"/>
            <a:ext cx="6101953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Average Profit Margin by Sector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33384" y="7535402"/>
            <a:ext cx="8873332" cy="9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1910" lvl="1" indent="-180955" algn="just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⚡ Top Sector: Power &amp; Energy leads with the highest avg. profit margin.</a:t>
            </a:r>
          </a:p>
          <a:p>
            <a:pPr marL="361910" lvl="1" indent="-180955" algn="just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📉 Lagging Sector: Telecom posts the lowest margin, showing financial stress.</a:t>
            </a:r>
          </a:p>
          <a:p>
            <a:pPr marL="361910" lvl="1" indent="-180955" algn="just">
              <a:lnSpc>
                <a:spcPts val="2346"/>
              </a:lnSpc>
              <a:spcBef>
                <a:spcPct val="0"/>
              </a:spcBef>
              <a:buFont typeface="Arial"/>
              <a:buChar char="•"/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📊 Benchmark: Overall avg. profit margin = 10.12%; Banking, IT &amp; Pharma exceed it.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7127" y="1551311"/>
            <a:ext cx="16389108" cy="8281409"/>
            <a:chOff x="0" y="0"/>
            <a:chExt cx="4316473" cy="21811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6473" cy="2181112"/>
            </a:xfrm>
            <a:custGeom>
              <a:avLst/>
              <a:gdLst/>
              <a:ahLst/>
              <a:cxnLst/>
              <a:rect l="l" t="t" r="r" b="b"/>
              <a:pathLst>
                <a:path w="4316473" h="2181112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163162"/>
                  </a:lnTo>
                  <a:cubicBezTo>
                    <a:pt x="4316473" y="2173075"/>
                    <a:pt x="4308436" y="2181112"/>
                    <a:pt x="4298523" y="2181112"/>
                  </a:cubicBezTo>
                  <a:lnTo>
                    <a:pt x="17951" y="2181112"/>
                  </a:lnTo>
                  <a:cubicBezTo>
                    <a:pt x="8037" y="2181112"/>
                    <a:pt x="0" y="2173075"/>
                    <a:pt x="0" y="2163162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solidFill>
              <a:srgbClr val="2021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4316473" cy="216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27127" y="255520"/>
            <a:ext cx="16389108" cy="1093478"/>
            <a:chOff x="0" y="0"/>
            <a:chExt cx="4316473" cy="287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316473" cy="287994"/>
            </a:xfrm>
            <a:custGeom>
              <a:avLst/>
              <a:gdLst/>
              <a:ahLst/>
              <a:cxnLst/>
              <a:rect l="l" t="t" r="r" b="b"/>
              <a:pathLst>
                <a:path w="4316473" h="287994">
                  <a:moveTo>
                    <a:pt x="17951" y="0"/>
                  </a:moveTo>
                  <a:lnTo>
                    <a:pt x="4298523" y="0"/>
                  </a:lnTo>
                  <a:cubicBezTo>
                    <a:pt x="4308436" y="0"/>
                    <a:pt x="4316473" y="8037"/>
                    <a:pt x="4316473" y="17951"/>
                  </a:cubicBezTo>
                  <a:lnTo>
                    <a:pt x="4316473" y="270044"/>
                  </a:lnTo>
                  <a:cubicBezTo>
                    <a:pt x="4316473" y="279957"/>
                    <a:pt x="4308436" y="287994"/>
                    <a:pt x="4298523" y="287994"/>
                  </a:cubicBezTo>
                  <a:lnTo>
                    <a:pt x="17951" y="287994"/>
                  </a:lnTo>
                  <a:cubicBezTo>
                    <a:pt x="8037" y="287994"/>
                    <a:pt x="0" y="279957"/>
                    <a:pt x="0" y="270044"/>
                  </a:cubicBezTo>
                  <a:lnTo>
                    <a:pt x="0" y="17951"/>
                  </a:lnTo>
                  <a:cubicBezTo>
                    <a:pt x="0" y="8037"/>
                    <a:pt x="8037" y="0"/>
                    <a:pt x="179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C4A5B">
                    <a:alpha val="100000"/>
                  </a:srgbClr>
                </a:gs>
                <a:gs pos="100000">
                  <a:srgbClr val="27DDD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4316473" cy="2689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435053" y="449138"/>
            <a:ext cx="1174872" cy="899860"/>
          </a:xfrm>
          <a:custGeom>
            <a:avLst/>
            <a:gdLst/>
            <a:ahLst/>
            <a:cxnLst/>
            <a:rect l="l" t="t" r="r" b="b"/>
            <a:pathLst>
              <a:path w="1174872" h="899860">
                <a:moveTo>
                  <a:pt x="0" y="0"/>
                </a:moveTo>
                <a:lnTo>
                  <a:pt x="1174871" y="0"/>
                </a:lnTo>
                <a:lnTo>
                  <a:pt x="1174871" y="899860"/>
                </a:lnTo>
                <a:lnTo>
                  <a:pt x="0" y="89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 b="-35488"/>
            </a:stretch>
          </a:blipFill>
        </p:spPr>
      </p:sp>
      <p:grpSp>
        <p:nvGrpSpPr>
          <p:cNvPr id="9" name="Group 9"/>
          <p:cNvGrpSpPr/>
          <p:nvPr/>
        </p:nvGrpSpPr>
        <p:grpSpPr>
          <a:xfrm rot="1383774">
            <a:off x="16430009" y="5415204"/>
            <a:ext cx="11226909" cy="14341591"/>
            <a:chOff x="0" y="0"/>
            <a:chExt cx="2956881" cy="37772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6881" cy="3777209"/>
            </a:xfrm>
            <a:custGeom>
              <a:avLst/>
              <a:gdLst/>
              <a:ahLst/>
              <a:cxnLst/>
              <a:rect l="l" t="t" r="r" b="b"/>
              <a:pathLst>
                <a:path w="2956881" h="3777209">
                  <a:moveTo>
                    <a:pt x="0" y="0"/>
                  </a:moveTo>
                  <a:lnTo>
                    <a:pt x="2956881" y="0"/>
                  </a:lnTo>
                  <a:lnTo>
                    <a:pt x="2956881" y="3777209"/>
                  </a:lnTo>
                  <a:lnTo>
                    <a:pt x="0" y="3777209"/>
                  </a:lnTo>
                  <a:close/>
                </a:path>
              </a:pathLst>
            </a:custGeom>
            <a:gradFill rotWithShape="1">
              <a:gsLst>
                <a:gs pos="0">
                  <a:srgbClr val="141519">
                    <a:alpha val="100000"/>
                  </a:srgbClr>
                </a:gs>
                <a:gs pos="100000">
                  <a:srgbClr val="141519">
                    <a:alpha val="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2956881" cy="3748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7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04806" y="1796872"/>
            <a:ext cx="11878389" cy="5172873"/>
            <a:chOff x="0" y="0"/>
            <a:chExt cx="3098646" cy="134941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98647" cy="1349417"/>
            </a:xfrm>
            <a:custGeom>
              <a:avLst/>
              <a:gdLst/>
              <a:ahLst/>
              <a:cxnLst/>
              <a:rect l="l" t="t" r="r" b="b"/>
              <a:pathLst>
                <a:path w="3098647" h="1349417">
                  <a:moveTo>
                    <a:pt x="13687" y="0"/>
                  </a:moveTo>
                  <a:lnTo>
                    <a:pt x="3084959" y="0"/>
                  </a:lnTo>
                  <a:cubicBezTo>
                    <a:pt x="3092519" y="0"/>
                    <a:pt x="3098647" y="6128"/>
                    <a:pt x="3098647" y="13687"/>
                  </a:cubicBezTo>
                  <a:lnTo>
                    <a:pt x="3098647" y="1335730"/>
                  </a:lnTo>
                  <a:cubicBezTo>
                    <a:pt x="3098647" y="1339360"/>
                    <a:pt x="3097205" y="1342842"/>
                    <a:pt x="3094638" y="1345408"/>
                  </a:cubicBezTo>
                  <a:cubicBezTo>
                    <a:pt x="3092071" y="1347975"/>
                    <a:pt x="3088590" y="1349417"/>
                    <a:pt x="3084959" y="1349417"/>
                  </a:cubicBezTo>
                  <a:lnTo>
                    <a:pt x="13687" y="1349417"/>
                  </a:lnTo>
                  <a:cubicBezTo>
                    <a:pt x="6128" y="1349417"/>
                    <a:pt x="0" y="1343289"/>
                    <a:pt x="0" y="1335730"/>
                  </a:cubicBezTo>
                  <a:lnTo>
                    <a:pt x="0" y="13687"/>
                  </a:lnTo>
                  <a:cubicBezTo>
                    <a:pt x="0" y="6128"/>
                    <a:pt x="6128" y="0"/>
                    <a:pt x="13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3098646" cy="13303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3493371" y="2015080"/>
            <a:ext cx="11301259" cy="4690022"/>
          </a:xfrm>
          <a:custGeom>
            <a:avLst/>
            <a:gdLst/>
            <a:ahLst/>
            <a:cxnLst/>
            <a:rect l="l" t="t" r="r" b="b"/>
            <a:pathLst>
              <a:path w="11301259" h="4690022">
                <a:moveTo>
                  <a:pt x="0" y="0"/>
                </a:moveTo>
                <a:lnTo>
                  <a:pt x="11301258" y="0"/>
                </a:lnTo>
                <a:lnTo>
                  <a:pt x="11301258" y="4690022"/>
                </a:lnTo>
                <a:lnTo>
                  <a:pt x="0" y="4690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296764" y="534593"/>
            <a:ext cx="8015089" cy="605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6"/>
              </a:lnSpc>
              <a:spcBef>
                <a:spcPct val="0"/>
              </a:spcBef>
            </a:pPr>
            <a:r>
              <a:rPr lang="en-US" sz="3176" b="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Average Revenue per Employee by Sector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296764" y="7350744"/>
            <a:ext cx="10497865" cy="90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💼 Top Performer: Oil &amp; Gas leads with ₹16+ Cr per employee, showing high labor productivity.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📉 Lowest Performer: Pharmaceuticals record the lowest productivity, well below cross-sector average.</a:t>
            </a:r>
          </a:p>
          <a:p>
            <a:pPr algn="l">
              <a:lnSpc>
                <a:spcPts val="2346"/>
              </a:lnSpc>
              <a:spcBef>
                <a:spcPct val="0"/>
              </a:spcBef>
            </a:pPr>
            <a:r>
              <a:rPr lang="en-US" sz="1676" b="1">
                <a:solidFill>
                  <a:srgbClr val="27DDD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📊 Sector Average: Overall average is ₹5.68 Cr per employee.</a:t>
            </a:r>
          </a:p>
        </p:txBody>
      </p:sp>
      <p:grpSp>
        <p:nvGrpSpPr>
          <p:cNvPr id="18" name="Group 18"/>
          <p:cNvGrpSpPr/>
          <p:nvPr/>
        </p:nvGrpSpPr>
        <p:grpSpPr>
          <a:xfrm rot="1839595">
            <a:off x="18303126" y="-3061733"/>
            <a:ext cx="20251759" cy="18180272"/>
            <a:chOff x="0" y="0"/>
            <a:chExt cx="5333797" cy="47882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3797" cy="4788220"/>
            </a:xfrm>
            <a:custGeom>
              <a:avLst/>
              <a:gdLst/>
              <a:ahLst/>
              <a:cxnLst/>
              <a:rect l="l" t="t" r="r" b="b"/>
              <a:pathLst>
                <a:path w="5333797" h="4788220">
                  <a:moveTo>
                    <a:pt x="0" y="0"/>
                  </a:moveTo>
                  <a:lnTo>
                    <a:pt x="5333797" y="0"/>
                  </a:lnTo>
                  <a:lnTo>
                    <a:pt x="5333797" y="4788220"/>
                  </a:lnTo>
                  <a:lnTo>
                    <a:pt x="0" y="4788220"/>
                  </a:lnTo>
                  <a:close/>
                </a:path>
              </a:pathLst>
            </a:custGeom>
            <a:gradFill rotWithShape="1">
              <a:gsLst>
                <a:gs pos="0">
                  <a:srgbClr val="27DDDF">
                    <a:alpha val="0"/>
                  </a:srgbClr>
                </a:gs>
                <a:gs pos="100000">
                  <a:srgbClr val="27DDDF">
                    <a:alpha val="24000"/>
                  </a:srgbClr>
                </a:gs>
              </a:gsLst>
              <a:lin ang="54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5333797" cy="47691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87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1069</Words>
  <Application>Microsoft Office PowerPoint</Application>
  <PresentationFormat>Custom</PresentationFormat>
  <Paragraphs>107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Canva Sans Bold</vt:lpstr>
      <vt:lpstr>Canva Sans</vt:lpstr>
      <vt:lpstr>Arial MT Pro</vt:lpstr>
      <vt:lpstr>Calibri</vt:lpstr>
      <vt:lpstr>Arial</vt:lpstr>
      <vt:lpstr>Arial MT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Fortune 500 India Data Analysis Project</dc:title>
  <cp:lastModifiedBy>VIGNESH KALLA</cp:lastModifiedBy>
  <cp:revision>2</cp:revision>
  <dcterms:created xsi:type="dcterms:W3CDTF">2006-08-16T00:00:00Z</dcterms:created>
  <dcterms:modified xsi:type="dcterms:W3CDTF">2025-10-26T04:39:40Z</dcterms:modified>
  <dc:identifier>DAG2yb_siDQ</dc:identifier>
</cp:coreProperties>
</file>

<file path=docProps/thumbnail.jpeg>
</file>